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66" r:id="rId2"/>
    <p:sldId id="296" r:id="rId3"/>
    <p:sldId id="300" r:id="rId4"/>
    <p:sldId id="302" r:id="rId5"/>
    <p:sldId id="282" r:id="rId6"/>
    <p:sldId id="308" r:id="rId7"/>
    <p:sldId id="283" r:id="rId8"/>
    <p:sldId id="286" r:id="rId9"/>
    <p:sldId id="287" r:id="rId10"/>
    <p:sldId id="288" r:id="rId11"/>
    <p:sldId id="289" r:id="rId12"/>
    <p:sldId id="290" r:id="rId13"/>
    <p:sldId id="291" r:id="rId14"/>
    <p:sldId id="307" r:id="rId15"/>
    <p:sldId id="292" r:id="rId16"/>
    <p:sldId id="293" r:id="rId17"/>
    <p:sldId id="309" r:id="rId18"/>
    <p:sldId id="265" r:id="rId19"/>
    <p:sldId id="267" r:id="rId20"/>
    <p:sldId id="271" r:id="rId21"/>
    <p:sldId id="272" r:id="rId22"/>
    <p:sldId id="273" r:id="rId23"/>
    <p:sldId id="303" r:id="rId24"/>
    <p:sldId id="304" r:id="rId25"/>
    <p:sldId id="274" r:id="rId26"/>
    <p:sldId id="275" r:id="rId27"/>
    <p:sldId id="276" r:id="rId28"/>
    <p:sldId id="277" r:id="rId29"/>
    <p:sldId id="279" r:id="rId30"/>
    <p:sldId id="278" r:id="rId31"/>
    <p:sldId id="280" r:id="rId32"/>
    <p:sldId id="305" r:id="rId33"/>
    <p:sldId id="30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oCao - VuQuangNguyen - 2019" id="{7F9FB469-3E2B-4CA1-BFE1-0B597B0163C6}">
          <p14:sldIdLst/>
        </p14:section>
        <p14:section name="Intro" id="{40ED6B51-671B-4735-89EE-F55C4A911133}">
          <p14:sldIdLst>
            <p14:sldId id="266"/>
            <p14:sldId id="296"/>
          </p14:sldIdLst>
        </p14:section>
        <p14:section name="Chapter 1" id="{CB7E097D-A7F9-4EA2-8C56-6FB4DD449427}">
          <p14:sldIdLst>
            <p14:sldId id="300"/>
            <p14:sldId id="302"/>
          </p14:sldIdLst>
        </p14:section>
        <p14:section name="Chapter 2" id="{E7F2405E-8FDE-4D06-BEE8-544637FD4521}">
          <p14:sldIdLst>
            <p14:sldId id="282"/>
            <p14:sldId id="308"/>
            <p14:sldId id="283"/>
            <p14:sldId id="286"/>
            <p14:sldId id="287"/>
            <p14:sldId id="288"/>
            <p14:sldId id="289"/>
            <p14:sldId id="290"/>
            <p14:sldId id="291"/>
            <p14:sldId id="307"/>
            <p14:sldId id="292"/>
            <p14:sldId id="293"/>
          </p14:sldIdLst>
        </p14:section>
        <p14:section name="Chapter 3" id="{61798DB0-245F-4A50-BCA6-87B49EACF118}">
          <p14:sldIdLst>
            <p14:sldId id="309"/>
            <p14:sldId id="265"/>
            <p14:sldId id="267"/>
            <p14:sldId id="271"/>
            <p14:sldId id="272"/>
            <p14:sldId id="273"/>
            <p14:sldId id="303"/>
            <p14:sldId id="304"/>
            <p14:sldId id="274"/>
            <p14:sldId id="275"/>
            <p14:sldId id="276"/>
          </p14:sldIdLst>
        </p14:section>
        <p14:section name="Final" id="{6ED78FE4-68D0-4030-BA78-A2FF68DB75E7}">
          <p14:sldIdLst>
            <p14:sldId id="277"/>
            <p14:sldId id="279"/>
            <p14:sldId id="278"/>
            <p14:sldId id="280"/>
          </p14:sldIdLst>
        </p14:section>
        <p14:section name="Phu luc" id="{9329B7DB-D562-4FBE-A8DD-D0DE3BF1C0B7}">
          <p14:sldIdLst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tacenter" initials="LeQuang" lastIdx="2" clrIdx="0">
    <p:extLst>
      <p:ext uri="{19B8F6BF-5375-455C-9EA6-DF929625EA0E}">
        <p15:presenceInfo xmlns:p15="http://schemas.microsoft.com/office/powerpoint/2012/main" userId="datacent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E1E9"/>
    <a:srgbClr val="CC0066"/>
    <a:srgbClr val="FF9900"/>
    <a:srgbClr val="1A1A1A"/>
    <a:srgbClr val="FC6098"/>
    <a:srgbClr val="C9F8F8"/>
    <a:srgbClr val="005459"/>
    <a:srgbClr val="CECED8"/>
    <a:srgbClr val="5ABDE7"/>
    <a:srgbClr val="2A8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88515" autoAdjust="0"/>
  </p:normalViewPr>
  <p:slideViewPr>
    <p:cSldViewPr snapToGrid="0">
      <p:cViewPr varScale="1">
        <p:scale>
          <a:sx n="81" d="100"/>
          <a:sy n="81" d="100"/>
        </p:scale>
        <p:origin x="14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18T21:08:13.103" idx="1">
    <p:pos x="10" y="10"/>
    <p:text>Soi polyester:  https://flic.kr/p/2gBrpaz
MnO2: https://flic.kr/p/2gBroVr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0C6738-4F54-43B6-85F4-9F9683720D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687551-50A1-4B44-AB89-6A06939F92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15BC2-C7D7-4DAF-BF60-FC78D0B9D47D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82D5-D3AC-48CF-91BE-5089E9350F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901B2-4470-49E6-9B5F-1934E6916F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71BFD-70DF-477D-9AEA-7E27480AD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6A185-E059-4F51-B42C-8D5FF20F30F7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76ED3-29FD-4792-8A26-921208B0E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28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Kính th</a:t>
            </a:r>
            <a:r>
              <a:rPr lang="vi-VN"/>
              <a:t>ư</a:t>
            </a:r>
            <a:r>
              <a:rPr lang="en-US"/>
              <a:t>a hội đồng và thầy Cô sau đây em xin trình bày khóa luận tốt nghiệp về đề tài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76ED3-29FD-4792-8A26-921208B0EB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3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76ED3-29FD-4792-8A26-921208B0EB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68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76ED3-29FD-4792-8A26-921208B0EB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76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800"/>
              </a:spcAft>
            </a:pPr>
            <a:r>
              <a:rPr lang="en-US" sz="120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Cụm 1</a:t>
            </a: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giá trị hiệu suất chiết tách/</a:t>
            </a:r>
            <a:r>
              <a:rPr lang="vi-VN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chất lượng quy trình chiết tách cao nhất</a:t>
            </a:r>
            <a:endParaRPr lang="en-US" sz="1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Cụm 2</a:t>
            </a: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giá trị </a:t>
            </a:r>
            <a:r>
              <a:rPr lang="vi-VN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hàm lượng </a:t>
            </a:r>
            <a:r>
              <a:rPr lang="vi-VN" sz="12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vi-VN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trước và sau chiết tách trong phân đoạn A, B, C</a:t>
            </a: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và chiết tách tổng là cao nhất</a:t>
            </a:r>
          </a:p>
          <a:p>
            <a:pPr>
              <a:spcAft>
                <a:spcPts val="800"/>
              </a:spcAft>
            </a:pPr>
            <a:r>
              <a:rPr lang="en-US" sz="1200">
                <a:solidFill>
                  <a:schemeClr val="accent6">
                    <a:lumMod val="40000"/>
                    <a:lumOff val="6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Cụm 3</a:t>
            </a: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giá trị </a:t>
            </a:r>
            <a:r>
              <a:rPr lang="vi-VN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hàm lượng </a:t>
            </a:r>
            <a:r>
              <a:rPr lang="vi-VN" sz="12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vi-VN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chiết tách</a:t>
            </a: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và h</a:t>
            </a:r>
            <a:r>
              <a:rPr lang="vi-VN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iệu suất</a:t>
            </a: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chiết tách tổng thấp hơn so với 2 cụm còn lại. </a:t>
            </a:r>
            <a:endParaRPr lang="en-US" sz="1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76ED3-29FD-4792-8A26-921208B0EBA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94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Tổng ph</a:t>
            </a:r>
            <a:r>
              <a:rPr lang="vi-VN"/>
              <a:t>ư</a:t>
            </a:r>
            <a:r>
              <a:rPr lang="en-US"/>
              <a:t>ơng sai tríc 88.2%</a:t>
            </a:r>
          </a:p>
          <a:p>
            <a:r>
              <a:rPr lang="en-US"/>
              <a:t>Ph</a:t>
            </a:r>
            <a:r>
              <a:rPr lang="vi-VN"/>
              <a:t>ư</a:t>
            </a:r>
            <a:r>
              <a:rPr lang="en-US"/>
              <a:t>ơng pháp thống kê đa biến dựa trên trị riêng . Giảm số chiều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76ED3-29FD-4792-8A26-921208B0EB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72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Trong phân đoạn khử (B), các hóa chất được sử dụng với mục đích giải hấp thụ 226Ra trong các liên kết với các oxit và oxyhidroxit của sắt, mangan </a:t>
            </a:r>
            <a:endParaRPr lang="en-US" sz="1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en-US" sz="2400">
                <a:solidFill>
                  <a:srgbClr val="CC00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vi-VN" sz="2400">
                <a:solidFill>
                  <a:srgbClr val="CC00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hân đoạn C</a:t>
            </a:r>
            <a:r>
              <a:rPr lang="en-US" sz="2400">
                <a:solidFill>
                  <a:srgbClr val="CC00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</a:p>
          <a:p>
            <a:pPr algn="just">
              <a:spcAft>
                <a:spcPts val="800"/>
              </a:spcAft>
            </a:pPr>
            <a:r>
              <a:rPr lang="vi-VN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các quá trình oxi</a:t>
            </a: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vi-VN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hóa, cắt các liên kết hữu cơ của hợp chất hữu cơ và liên kết sulfua, giúp tăng cường giải hấp thụ </a:t>
            </a:r>
            <a:r>
              <a:rPr lang="vi-VN" sz="12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vi-VN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</a:t>
            </a:r>
            <a:endParaRPr lang="en-US" sz="1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76ED3-29FD-4792-8A26-921208B0EB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53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76ED3-29FD-4792-8A26-921208B0EB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34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 &gt; 7: Be mat hap thu MnO2 tich dien am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76ED3-29FD-4792-8A26-921208B0EB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52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76ED3-29FD-4792-8A26-921208B0EBA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2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Soi polyester:  https://flic.kr/p/2gBrpaz</a:t>
            </a:r>
          </a:p>
          <a:p>
            <a:r>
              <a:rPr lang="en-US"/>
              <a:t>MnO2: https://flic.kr/p/2gBroVr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76ED3-29FD-4792-8A26-921208B0EB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36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Nội dung trình bày của em gồm 4 phần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76ED3-29FD-4792-8A26-921208B0EB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1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Trong tự nhiên radium gồm 4 đồng vị</a:t>
            </a:r>
          </a:p>
          <a:p>
            <a:r>
              <a:rPr lang="en-US"/>
              <a:t>226Ra là thành viên của chuoi U238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76ED3-29FD-4792-8A26-921208B0EB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97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vi-VN" sz="1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radium được phân bố lại từ đá sang đất</a:t>
            </a:r>
            <a:endParaRPr lang="en-US" sz="120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/>
            <a:r>
              <a:rPr lang="en-US" sz="1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</a:t>
            </a:r>
            <a:r>
              <a:rPr lang="vi-VN" sz="1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ột phần radium được hòa tan trong nước ngầm, nước suối</a:t>
            </a:r>
            <a:endParaRPr lang="en-US" sz="120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76ED3-29FD-4792-8A26-921208B0EB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31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Đô sâu 20-30cm</a:t>
            </a:r>
          </a:p>
          <a:p>
            <a:r>
              <a:rPr lang="en-US"/>
              <a:t>PH method 9045D cua EPA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76ED3-29FD-4792-8A26-921208B0EB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24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Đô sâu 20-30cm</a:t>
            </a:r>
          </a:p>
          <a:p>
            <a:r>
              <a:rPr lang="en-US"/>
              <a:t>PH method 9045D cua EPA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76ED3-29FD-4792-8A26-921208B0EB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58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 nghia cua quy trinh BCR: Xac dinh ham luong kim loai nang trong dat. Qua trinh phan bo cac kim loai theo yeu to moi truong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76ED3-29FD-4792-8A26-921208B0EB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20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76ED3-29FD-4792-8A26-921208B0EB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8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76ED3-29FD-4792-8A26-921208B0EB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74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EC9A-D9F0-4653-A7F6-6C3C181CC0D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F60C9-9461-462D-BD7E-5ACDE460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74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EC9A-D9F0-4653-A7F6-6C3C181CC0D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F60C9-9461-462D-BD7E-5ACDE460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66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EC9A-D9F0-4653-A7F6-6C3C181CC0D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F60C9-9461-462D-BD7E-5ACDE460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9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EC9A-D9F0-4653-A7F6-6C3C181CC0D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F60C9-9461-462D-BD7E-5ACDE460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83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EC9A-D9F0-4653-A7F6-6C3C181CC0D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F60C9-9461-462D-BD7E-5ACDE460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3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EC9A-D9F0-4653-A7F6-6C3C181CC0D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F60C9-9461-462D-BD7E-5ACDE460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7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EC9A-D9F0-4653-A7F6-6C3C181CC0D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F60C9-9461-462D-BD7E-5ACDE460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9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EC9A-D9F0-4653-A7F6-6C3C181CC0D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F60C9-9461-462D-BD7E-5ACDE460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29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EC9A-D9F0-4653-A7F6-6C3C181CC0D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F60C9-9461-462D-BD7E-5ACDE460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3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EC9A-D9F0-4653-A7F6-6C3C181CC0D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F60C9-9461-462D-BD7E-5ACDE460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87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EC9A-D9F0-4653-A7F6-6C3C181CC0D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F60C9-9461-462D-BD7E-5ACDE460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88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EEC9A-D9F0-4653-A7F6-6C3C181CC0D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F60C9-9461-462D-BD7E-5ACDE460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95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947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BF45AB-BB5D-4B43-B9CC-DF56B6DCBC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4" y="2279305"/>
            <a:ext cx="1222873" cy="9171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F1465F-50D9-4D16-B063-9974CEA1AB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24" y="2279304"/>
            <a:ext cx="1222873" cy="9171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575946-EA00-40BC-8931-F6C1612218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278" y="1267396"/>
            <a:ext cx="3678975" cy="27592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32408C-CD81-4B4B-8C6F-4B0E24FD82E9}"/>
              </a:ext>
            </a:extLst>
          </p:cNvPr>
          <p:cNvSpPr/>
          <p:nvPr/>
        </p:nvSpPr>
        <p:spPr>
          <a:xfrm>
            <a:off x="1046892" y="3939549"/>
            <a:ext cx="939381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Phần đất + 100mL hydro peoxit 8,8M </a:t>
            </a:r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đun 85</a:t>
            </a:r>
            <a:r>
              <a:rPr lang="en-US" sz="20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</a:t>
            </a:r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C, trong 1h (x2 lần)</a:t>
            </a:r>
            <a:endParaRPr lang="en-US" sz="28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Phần đất + 500mL ammoni axetat 1M</a:t>
            </a:r>
          </a:p>
          <a:p>
            <a:endParaRPr lang="en-US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Điều chỉnh pH = 2</a:t>
            </a: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Lắc trộn ở nhiệt độ phòng trong 16h</a:t>
            </a:r>
          </a:p>
          <a:p>
            <a:endParaRPr lang="en-US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Hỗn hợp			Phần đất	</a:t>
            </a: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			Phần dung dịch		  	nhốt trong 10 ngày	</a:t>
            </a:r>
          </a:p>
          <a:p>
            <a:endParaRPr lang="en-US" i="1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3E5D89-5C55-4966-AA13-F3727FFDC787}"/>
              </a:ext>
            </a:extLst>
          </p:cNvPr>
          <p:cNvCxnSpPr>
            <a:cxnSpLocks/>
          </p:cNvCxnSpPr>
          <p:nvPr/>
        </p:nvCxnSpPr>
        <p:spPr>
          <a:xfrm>
            <a:off x="2247381" y="6020499"/>
            <a:ext cx="667897" cy="9020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A36A54-6F4B-4B7E-BE86-5332FBE0B35A}"/>
              </a:ext>
            </a:extLst>
          </p:cNvPr>
          <p:cNvCxnSpPr/>
          <p:nvPr/>
        </p:nvCxnSpPr>
        <p:spPr>
          <a:xfrm>
            <a:off x="4839590" y="6345828"/>
            <a:ext cx="70232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41B93E1-E7D0-4E3B-9564-445B448C66A5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63032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BF45AB-BB5D-4B43-B9CC-DF56B6DCBC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97" y="1769394"/>
            <a:ext cx="1253169" cy="9398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F1465F-50D9-4D16-B063-9974CEA1AB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90" y="1769393"/>
            <a:ext cx="1253170" cy="9398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575946-EA00-40BC-8931-F6C1612218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20" y="1769394"/>
            <a:ext cx="1253169" cy="93987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B4CFBB9-D5F3-48FF-9995-014417459612}"/>
              </a:ext>
            </a:extLst>
          </p:cNvPr>
          <p:cNvSpPr/>
          <p:nvPr/>
        </p:nvSpPr>
        <p:spPr>
          <a:xfrm>
            <a:off x="298832" y="2737379"/>
            <a:ext cx="170210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Phân đoạn A</a:t>
            </a:r>
          </a:p>
          <a:p>
            <a:r>
              <a:rPr lang="en-US" sz="900" i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Phân đoạn trao đổi ion/</a:t>
            </a:r>
          </a:p>
          <a:p>
            <a:r>
              <a:rPr lang="en-US" sz="900" i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axit hóa/ cacbonat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7F5631-05D5-406E-B8C0-E82C97CD2C1C}"/>
              </a:ext>
            </a:extLst>
          </p:cNvPr>
          <p:cNvSpPr/>
          <p:nvPr/>
        </p:nvSpPr>
        <p:spPr>
          <a:xfrm>
            <a:off x="2000938" y="2737379"/>
            <a:ext cx="17021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Phân đoạn B</a:t>
            </a:r>
          </a:p>
          <a:p>
            <a:r>
              <a:rPr lang="en-US" sz="900" i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Phân đoạn khử/axit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E5B55A-BF71-4638-AAE3-E2BCFE891EF8}"/>
              </a:ext>
            </a:extLst>
          </p:cNvPr>
          <p:cNvSpPr/>
          <p:nvPr/>
        </p:nvSpPr>
        <p:spPr>
          <a:xfrm>
            <a:off x="3591498" y="2737378"/>
            <a:ext cx="20463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Phân đoạn C</a:t>
            </a:r>
          </a:p>
          <a:p>
            <a:r>
              <a:rPr lang="en-US" sz="900" i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Phân đoạn oxi-hóa/sulfua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FF2176-1F0F-46BD-ACCB-6E81133061DB}"/>
              </a:ext>
            </a:extLst>
          </p:cNvPr>
          <p:cNvSpPr/>
          <p:nvPr/>
        </p:nvSpPr>
        <p:spPr>
          <a:xfrm>
            <a:off x="183156" y="3910064"/>
            <a:ext cx="315495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Mẫu dung dịch sau </a:t>
            </a:r>
            <a:r>
              <a:rPr lang="en-US"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 ngày </a:t>
            </a: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</a:t>
            </a:r>
            <a:r>
              <a:rPr lang="vi-VN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ợc đo trên </a:t>
            </a:r>
          </a:p>
          <a:p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hệ thiết bị RAD7</a:t>
            </a:r>
            <a:endParaRPr lang="en-US" sz="1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30BDA3-006F-4E27-A9A4-53C01148B0F7}"/>
              </a:ext>
            </a:extLst>
          </p:cNvPr>
          <p:cNvSpPr/>
          <p:nvPr/>
        </p:nvSpPr>
        <p:spPr>
          <a:xfrm>
            <a:off x="4058173" y="4224312"/>
            <a:ext cx="146799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Xử lí dữ liệu</a:t>
            </a:r>
            <a:endParaRPr lang="en-US" sz="9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0939CD-A86E-4F14-9573-F6BDB496E1B9}"/>
              </a:ext>
            </a:extLst>
          </p:cNvPr>
          <p:cNvSpPr/>
          <p:nvPr/>
        </p:nvSpPr>
        <p:spPr>
          <a:xfrm>
            <a:off x="6192855" y="3525909"/>
            <a:ext cx="276798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Hàm l</a:t>
            </a:r>
            <a:r>
              <a:rPr lang="vi-VN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ợng chiết tách </a:t>
            </a:r>
            <a:r>
              <a:rPr lang="en-US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</a:t>
            </a:r>
          </a:p>
          <a:p>
            <a:endParaRPr lang="en-US" sz="105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7D324D-7E0D-4CF5-A3E1-2A0024ED2BBC}"/>
              </a:ext>
            </a:extLst>
          </p:cNvPr>
          <p:cNvSpPr/>
          <p:nvPr/>
        </p:nvSpPr>
        <p:spPr>
          <a:xfrm>
            <a:off x="6192855" y="4385895"/>
            <a:ext cx="276798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Hiệu suất chiết tách </a:t>
            </a: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từng phân đoạn E(%)</a:t>
            </a:r>
          </a:p>
          <a:p>
            <a:endParaRPr lang="en-US" sz="105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00FF910-9698-4872-AA25-F6A8DCA7E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184" y="473987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4F975A-2059-4877-AFE3-CF2FACDF9229}"/>
                  </a:ext>
                </a:extLst>
              </p:cNvPr>
              <p:cNvSpPr/>
              <p:nvPr/>
            </p:nvSpPr>
            <p:spPr>
              <a:xfrm>
                <a:off x="5093925" y="5347138"/>
                <a:ext cx="3840026" cy="980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m:t>E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  <m:t>%</m:t>
                        </m:r>
                      </m:e>
                    </m:d>
                    <m:r>
                      <m:rPr>
                        <m:nor/>
                      </m:rPr>
                      <a:rPr lang="en-US" sz="280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Segoe UI" panose="020B0502040204020203" pitchFamily="34" charset="0"/>
                                <a:cs typeface="Segoe UI" panose="020B0502040204020203" pitchFamily="34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Segoe UI" panose="020B0502040204020203" pitchFamily="34" charset="0"/>
                                <a:cs typeface="Segoe UI" panose="020B0502040204020203" pitchFamily="34" charset="0"/>
                              </a:rPr>
                              <m:t>ex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Segoe UI" panose="020B0502040204020203" pitchFamily="34" charset="0"/>
                                <a:cs typeface="Segoe UI" panose="020B0502040204020203" pitchFamily="34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Segoe UI" panose="020B0502040204020203" pitchFamily="34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280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m:t>.100%</m:t>
                    </m:r>
                  </m:oMath>
                </a14:m>
                <a:r>
                  <a:rPr lang="en-US" sz="280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  (2.2)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4F975A-2059-4877-AFE3-CF2FACDF9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925" y="5347138"/>
                <a:ext cx="3840026" cy="980012"/>
              </a:xfrm>
              <a:prstGeom prst="rect">
                <a:avLst/>
              </a:prstGeom>
              <a:blipFill>
                <a:blip r:embed="rId6"/>
                <a:stretch>
                  <a:fillRect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419ED7B1-2134-457D-ABC9-0C6B4A3A0EE0}"/>
              </a:ext>
            </a:extLst>
          </p:cNvPr>
          <p:cNvSpPr/>
          <p:nvPr/>
        </p:nvSpPr>
        <p:spPr>
          <a:xfrm>
            <a:off x="1156771" y="5485091"/>
            <a:ext cx="35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  <a:r>
              <a:rPr lang="en-US" sz="1400" baseline="-25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 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(Bq/kg):  Hàm l</a:t>
            </a:r>
            <a:r>
              <a:rPr lang="vi-VN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ợng </a:t>
            </a:r>
            <a:r>
              <a:rPr lang="en-US" sz="14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tr</a:t>
            </a:r>
            <a:r>
              <a:rPr lang="vi-VN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ớc </a:t>
            </a:r>
          </a:p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  <a:r>
              <a:rPr lang="en-US" sz="1400" baseline="-25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 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(Bq/kg) : Hàm l</a:t>
            </a:r>
            <a:r>
              <a:rPr lang="vi-VN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ợng </a:t>
            </a:r>
            <a:r>
              <a:rPr lang="en-US" sz="14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chiết tách </a:t>
            </a:r>
          </a:p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trong phân đoạn</a:t>
            </a:r>
          </a:p>
          <a:p>
            <a:endParaRPr lang="en-US" sz="14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D9FEF4-732A-414C-AC60-1E8457D9CA7D}"/>
              </a:ext>
            </a:extLst>
          </p:cNvPr>
          <p:cNvCxnSpPr>
            <a:cxnSpLocks/>
          </p:cNvCxnSpPr>
          <p:nvPr/>
        </p:nvCxnSpPr>
        <p:spPr>
          <a:xfrm>
            <a:off x="3591498" y="4575934"/>
            <a:ext cx="234796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A5DA0F-26EB-4C7A-9740-19EDF63DB3C8}"/>
              </a:ext>
            </a:extLst>
          </p:cNvPr>
          <p:cNvCxnSpPr/>
          <p:nvPr/>
        </p:nvCxnSpPr>
        <p:spPr>
          <a:xfrm>
            <a:off x="6172200" y="3600450"/>
            <a:ext cx="0" cy="13468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E6A7713-E2C3-4E7B-BE9F-3990FF0379AF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53565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BFB6DB-DFD0-40FD-83A2-B140F0BDB029}"/>
              </a:ext>
            </a:extLst>
          </p:cNvPr>
          <p:cNvSpPr/>
          <p:nvPr/>
        </p:nvSpPr>
        <p:spPr>
          <a:xfrm>
            <a:off x="428157" y="4021255"/>
            <a:ext cx="38162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Địa điểm: huyện Ninh S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ơ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 – Ninh Thuận</a:t>
            </a:r>
          </a:p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Đo đạc độ pH, nhiệt độ,...</a:t>
            </a:r>
          </a:p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Nhốt mẫu 10 ngày		</a:t>
            </a:r>
          </a:p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Đo trên hệ thiết bị RAD7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303CC1-7A4E-4C71-BB77-A0BCDA2FFCA4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96849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BFB6DB-DFD0-40FD-83A2-B140F0BDB029}"/>
              </a:ext>
            </a:extLst>
          </p:cNvPr>
          <p:cNvSpPr/>
          <p:nvPr/>
        </p:nvSpPr>
        <p:spPr>
          <a:xfrm>
            <a:off x="1591547" y="4015212"/>
            <a:ext cx="56690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Ngâm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sợi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tổng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hợp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polyester + 300mL KMnO</a:t>
            </a:r>
            <a:r>
              <a:rPr lang="en-US" baseline="-25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0.5M</a:t>
            </a:r>
          </a:p>
          <a:p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nhiệt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độ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50-65</a:t>
            </a:r>
            <a:r>
              <a:rPr lang="en-US" baseline="30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C, 60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phút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Sợi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đ</a:t>
            </a:r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ợc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rửa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tráng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với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n</a:t>
            </a:r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ớc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cất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Sấy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khô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ở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nhiệt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độ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80</a:t>
            </a:r>
            <a:r>
              <a:rPr lang="en-US" baseline="30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C,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trong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30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phút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37E64E-5FA2-4FF6-83B3-899BF7F44DF9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374251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BFB6DB-DFD0-40FD-83A2-B140F0BDB029}"/>
              </a:ext>
            </a:extLst>
          </p:cNvPr>
          <p:cNvSpPr/>
          <p:nvPr/>
        </p:nvSpPr>
        <p:spPr>
          <a:xfrm>
            <a:off x="3630305" y="4080204"/>
            <a:ext cx="52185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Chuẩn bị dụng cụ lọc, thiết bị lọc</a:t>
            </a: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Chuẩn pH = 8 cho mẫu n</a:t>
            </a:r>
            <a:r>
              <a:rPr lang="vi-VN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ớc bằng HCl/NH</a:t>
            </a:r>
            <a:r>
              <a:rPr lang="en-US" baseline="-25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OH (dd)</a:t>
            </a:r>
          </a:p>
          <a:p>
            <a:endParaRPr lang="en-US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Lọc 250mL mẫu n</a:t>
            </a:r>
            <a:r>
              <a:rPr lang="vi-VN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ớc, trong 30-45 phút, tốc độ dòng chảy 2mL/phút</a:t>
            </a:r>
          </a:p>
          <a:p>
            <a:endParaRPr lang="en-US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Mẫu n</a:t>
            </a:r>
            <a:r>
              <a:rPr lang="vi-VN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ớc sau khi lọc đ</a:t>
            </a:r>
            <a:r>
              <a:rPr lang="vi-VN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ợc nhốt trong 10 ngày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3C17EB-45D6-4B2D-AA7B-E41F8C597B9F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22FE7-873E-4CCA-AD08-ED9C70492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0" y="63066"/>
            <a:ext cx="8848849" cy="635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1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BFB6DB-DFD0-40FD-83A2-B140F0BDB029}"/>
              </a:ext>
            </a:extLst>
          </p:cNvPr>
          <p:cNvSpPr/>
          <p:nvPr/>
        </p:nvSpPr>
        <p:spPr>
          <a:xfrm>
            <a:off x="3630305" y="4080204"/>
            <a:ext cx="52185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Chuẩn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pH = 8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mẫu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n</a:t>
            </a:r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ớc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bằng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HCl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/NH</a:t>
            </a:r>
            <a:r>
              <a:rPr lang="en-US" baseline="-25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OH (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dd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Lọc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250mL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mẫu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n</a:t>
            </a:r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ớc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Mẫu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n</a:t>
            </a:r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ớc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sau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khi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lọc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đ</a:t>
            </a:r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ợc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nhốt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trong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10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ngày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3C17EB-45D6-4B2D-AA7B-E41F8C597B9F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500109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BFB6DB-DFD0-40FD-83A2-B140F0BDB029}"/>
              </a:ext>
            </a:extLst>
          </p:cNvPr>
          <p:cNvSpPr/>
          <p:nvPr/>
        </p:nvSpPr>
        <p:spPr>
          <a:xfrm>
            <a:off x="3842133" y="3943726"/>
            <a:ext cx="46518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36A02C-FCBF-4003-A2BC-5DD0A0A5B5DD}"/>
              </a:ext>
            </a:extLst>
          </p:cNvPr>
          <p:cNvSpPr/>
          <p:nvPr/>
        </p:nvSpPr>
        <p:spPr>
          <a:xfrm>
            <a:off x="5816907" y="4009088"/>
            <a:ext cx="31728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Đo radon trên hệ thiết bị RAD7</a:t>
            </a:r>
          </a:p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Xác định nồng độ </a:t>
            </a:r>
            <a:r>
              <a:rPr lang="en-US" sz="16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lọc đ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ợc trong mẫu </a:t>
            </a:r>
          </a:p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Tính toán hiệu suất lọc </a:t>
            </a:r>
            <a:r>
              <a:rPr lang="en-US" sz="16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C80350A-BDE7-4AAC-B7EE-9CD4F16984F7}"/>
                  </a:ext>
                </a:extLst>
              </p:cNvPr>
              <p:cNvSpPr/>
              <p:nvPr/>
            </p:nvSpPr>
            <p:spPr>
              <a:xfrm>
                <a:off x="870688" y="4070683"/>
                <a:ext cx="5516342" cy="9221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m:t>E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  <m:t>%</m:t>
                        </m:r>
                      </m:e>
                    </m:d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solidFill>
                                      <a:schemeClr val="bg1"/>
                                    </a:solidFill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400">
                                    <a:solidFill>
                                      <a:schemeClr val="bg1"/>
                                    </a:solidFill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solidFill>
                                      <a:schemeClr val="bg1"/>
                                    </a:solidFill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400">
                                    <a:solidFill>
                                      <a:schemeClr val="bg1"/>
                                    </a:solidFill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m:t>.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m:t>100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m:t>%</m:t>
                    </m:r>
                  </m:oMath>
                </a14:m>
                <a:r>
                  <a:rPr lang="en-US" sz="240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	      (2.3)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C80350A-BDE7-4AAC-B7EE-9CD4F16984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8" y="4070683"/>
                <a:ext cx="5516342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C147EEE-9396-4830-ABFA-BFD59BA78F53}"/>
              </a:ext>
            </a:extLst>
          </p:cNvPr>
          <p:cNvSpPr/>
          <p:nvPr/>
        </p:nvSpPr>
        <p:spPr>
          <a:xfrm>
            <a:off x="870687" y="5108680"/>
            <a:ext cx="31690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  <a:r>
              <a:rPr lang="en-US" sz="1600" baseline="-25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và C</a:t>
            </a:r>
            <a:r>
              <a:rPr lang="en-US" sz="1600" baseline="-25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là nồng độ </a:t>
            </a:r>
            <a:r>
              <a:rPr lang="en-US" sz="16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tr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ớc và sau khi lọc (Bq/m</a:t>
            </a:r>
            <a:r>
              <a:rPr lang="en-US" sz="16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B6903E-55F5-4BC5-800D-C83C7D20194B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213059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96540-ACF2-48CA-9980-95F30E180DB8}"/>
              </a:ext>
            </a:extLst>
          </p:cNvPr>
          <p:cNvSpPr txBox="1"/>
          <p:nvPr/>
        </p:nvSpPr>
        <p:spPr>
          <a:xfrm>
            <a:off x="328863" y="1111266"/>
            <a:ext cx="8155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Hàm lượng phóng xạ trong các mẫu dao động từ </a:t>
            </a:r>
            <a:r>
              <a:rPr lang="vi-VN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51±3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đến </a:t>
            </a:r>
            <a:r>
              <a:rPr lang="vi-VN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195±6 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Bq/kg</a:t>
            </a:r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Trung bình đạt </a:t>
            </a: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105±5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Bq/kg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30309-1B43-4A50-982E-69544AF6ABA0}"/>
              </a:ext>
            </a:extLst>
          </p:cNvPr>
          <p:cNvSpPr txBox="1"/>
          <p:nvPr/>
        </p:nvSpPr>
        <p:spPr>
          <a:xfrm>
            <a:off x="166817" y="2540658"/>
            <a:ext cx="22985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3600">
                <a:solidFill>
                  <a:srgbClr val="FC609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(B12, B14) </a:t>
            </a:r>
            <a:endParaRPr lang="en-US" sz="3600">
              <a:solidFill>
                <a:srgbClr val="FC6098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hàm lượng </a:t>
            </a:r>
            <a:r>
              <a:rPr lang="vi-VN" sz="16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trong đất vượt giới hạn theo tiêu chuẩn </a:t>
            </a:r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EPA 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(185 Bq/kg)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0CC14-0229-4429-A1B7-600C4D8EAF3D}"/>
              </a:ext>
            </a:extLst>
          </p:cNvPr>
          <p:cNvSpPr txBox="1"/>
          <p:nvPr/>
        </p:nvSpPr>
        <p:spPr>
          <a:xfrm>
            <a:off x="112613" y="4731072"/>
            <a:ext cx="24399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Tất cả mẫu đều có hàm lượng </a:t>
            </a:r>
            <a:r>
              <a:rPr lang="vi-VN" sz="16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trong 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cao h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ơ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trung bình theo</a:t>
            </a:r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UNSCEAR (32 Bq/kg) </a:t>
            </a:r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EFBABA-9E04-42D8-B79C-4D315E43865D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CA3D8-76A7-468B-9ACF-92945DFB717E}"/>
              </a:ext>
            </a:extLst>
          </p:cNvPr>
          <p:cNvSpPr txBox="1"/>
          <p:nvPr/>
        </p:nvSpPr>
        <p:spPr>
          <a:xfrm>
            <a:off x="6302382" y="6581001"/>
            <a:ext cx="3947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Hình 3.1. Hàm l</a:t>
            </a:r>
            <a:r>
              <a:rPr lang="vi-VN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ợng </a:t>
            </a:r>
            <a:r>
              <a:rPr lang="en-US" sz="12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trong mẫu đất </a:t>
            </a:r>
          </a:p>
        </p:txBody>
      </p:sp>
    </p:spTree>
    <p:extLst>
      <p:ext uri="{BB962C8B-B14F-4D97-AF65-F5344CB8AC3E}">
        <p14:creationId xmlns:p14="http://schemas.microsoft.com/office/powerpoint/2010/main" val="940676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E4A6F3-88C2-4DB3-8F14-29A89B6A2C05}"/>
              </a:ext>
            </a:extLst>
          </p:cNvPr>
          <p:cNvSpPr txBox="1"/>
          <p:nvPr/>
        </p:nvSpPr>
        <p:spPr>
          <a:xfrm>
            <a:off x="949214" y="6060591"/>
            <a:ext cx="5931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Hàm l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ợng 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chiết tách tổng: </a:t>
            </a:r>
            <a:r>
              <a:rPr lang="vi-VN" sz="4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78,23</a:t>
            </a:r>
            <a:r>
              <a:rPr lang="vi-VN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±6,57 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Bq/kg </a:t>
            </a:r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768F29-D1F5-4D0B-8B70-37316C699660}"/>
              </a:ext>
            </a:extLst>
          </p:cNvPr>
          <p:cNvSpPr txBox="1"/>
          <p:nvPr/>
        </p:nvSpPr>
        <p:spPr>
          <a:xfrm>
            <a:off x="1115940" y="1233172"/>
            <a:ext cx="251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vi-VN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25,02</a:t>
            </a:r>
            <a:r>
              <a:rPr lang="vi-VN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±3,90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Bq/kg</a:t>
            </a:r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FE9BF-5E3D-4159-ADF4-DD2EA162C96E}"/>
              </a:ext>
            </a:extLst>
          </p:cNvPr>
          <p:cNvSpPr txBox="1"/>
          <p:nvPr/>
        </p:nvSpPr>
        <p:spPr>
          <a:xfrm>
            <a:off x="1115941" y="3135478"/>
            <a:ext cx="2518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vi-VN"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33,99</a:t>
            </a:r>
            <a:r>
              <a:rPr lang="vi-VN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±3,98 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Bq/kg</a:t>
            </a:r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49265-B8DD-410B-B1FC-38B344A5F31E}"/>
              </a:ext>
            </a:extLst>
          </p:cNvPr>
          <p:cNvSpPr txBox="1"/>
          <p:nvPr/>
        </p:nvSpPr>
        <p:spPr>
          <a:xfrm>
            <a:off x="1115940" y="5037784"/>
            <a:ext cx="251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vi-VN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19,23</a:t>
            </a:r>
            <a:r>
              <a:rPr lang="vi-VN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±2,78</a:t>
            </a:r>
            <a:r>
              <a:rPr lang="vi-VN"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Bq/kg</a:t>
            </a:r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D8F2BB-5768-45EA-A8A9-C5E853C1622C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9CEBA0-DF00-4220-88CD-419F6F110CC0}"/>
              </a:ext>
            </a:extLst>
          </p:cNvPr>
          <p:cNvSpPr txBox="1"/>
          <p:nvPr/>
        </p:nvSpPr>
        <p:spPr>
          <a:xfrm>
            <a:off x="5713038" y="5729615"/>
            <a:ext cx="3947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Hình 3.2. Hàm l</a:t>
            </a:r>
            <a:r>
              <a:rPr lang="vi-VN" sz="105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05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ợng </a:t>
            </a:r>
            <a:r>
              <a:rPr lang="en-US" sz="105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105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chiết tách trong các phân đoạn</a:t>
            </a:r>
          </a:p>
        </p:txBody>
      </p:sp>
    </p:spTree>
    <p:extLst>
      <p:ext uri="{BB962C8B-B14F-4D97-AF65-F5344CB8AC3E}">
        <p14:creationId xmlns:p14="http://schemas.microsoft.com/office/powerpoint/2010/main" val="3243044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E42772-A82D-461E-961E-7EE5829EBD3C}"/>
              </a:ext>
            </a:extLst>
          </p:cNvPr>
          <p:cNvSpPr txBox="1"/>
          <p:nvPr/>
        </p:nvSpPr>
        <p:spPr>
          <a:xfrm>
            <a:off x="1261642" y="1804388"/>
            <a:ext cx="1724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22,8</a:t>
            </a:r>
            <a:r>
              <a:rPr lang="vi-VN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±3,7</a:t>
            </a:r>
            <a:r>
              <a:rPr lang="vi-VN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3FE64-F12D-413B-AAB2-2108F1BEE661}"/>
              </a:ext>
            </a:extLst>
          </p:cNvPr>
          <p:cNvSpPr txBox="1"/>
          <p:nvPr/>
        </p:nvSpPr>
        <p:spPr>
          <a:xfrm>
            <a:off x="1261642" y="3059668"/>
            <a:ext cx="1724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31,0</a:t>
            </a:r>
            <a:r>
              <a:rPr lang="vi-VN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±3,9</a:t>
            </a:r>
            <a:r>
              <a:rPr lang="vi-VN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29FA8-DD71-4445-B48C-228A4413595B}"/>
              </a:ext>
            </a:extLst>
          </p:cNvPr>
          <p:cNvSpPr txBox="1"/>
          <p:nvPr/>
        </p:nvSpPr>
        <p:spPr>
          <a:xfrm>
            <a:off x="1261642" y="4395971"/>
            <a:ext cx="1724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20,2</a:t>
            </a:r>
            <a:r>
              <a:rPr lang="vi-VN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±3,2</a:t>
            </a:r>
            <a:r>
              <a:rPr lang="vi-VN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49D8AE-348B-49C8-9A38-4F9DBCEFFB80}"/>
              </a:ext>
            </a:extLst>
          </p:cNvPr>
          <p:cNvSpPr txBox="1"/>
          <p:nvPr/>
        </p:nvSpPr>
        <p:spPr>
          <a:xfrm>
            <a:off x="833378" y="5732274"/>
            <a:ext cx="3738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Hiệu suất chiết tách tổng </a:t>
            </a:r>
            <a:r>
              <a:rPr lang="vi-VN" sz="36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73,8±6,5</a:t>
            </a:r>
            <a:r>
              <a:rPr lang="vi-VN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BCF32-B4EC-45CC-A18F-007D7BF68786}"/>
              </a:ext>
            </a:extLst>
          </p:cNvPr>
          <p:cNvSpPr txBox="1"/>
          <p:nvPr/>
        </p:nvSpPr>
        <p:spPr>
          <a:xfrm>
            <a:off x="3527131" y="6173664"/>
            <a:ext cx="518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(A) + (B): </a:t>
            </a:r>
            <a:r>
              <a:rPr lang="vi-VN"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</a:t>
            </a:r>
            <a:r>
              <a:rPr lang="en-US"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2,8</a:t>
            </a:r>
            <a:r>
              <a:rPr lang="vi-VN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 hiệu suất chiết tách tổng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98215-BF8F-4D6F-A708-05DCB7D77291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2D105-9EA6-484F-BF6E-04DB314BDF86}"/>
              </a:ext>
            </a:extLst>
          </p:cNvPr>
          <p:cNvSpPr txBox="1"/>
          <p:nvPr/>
        </p:nvSpPr>
        <p:spPr>
          <a:xfrm>
            <a:off x="5723620" y="5869886"/>
            <a:ext cx="3947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Hình 3.3. Hiệu suất chiết tách trong các phân đoạn</a:t>
            </a:r>
          </a:p>
        </p:txBody>
      </p:sp>
    </p:spTree>
    <p:extLst>
      <p:ext uri="{BB962C8B-B14F-4D97-AF65-F5344CB8AC3E}">
        <p14:creationId xmlns:p14="http://schemas.microsoft.com/office/powerpoint/2010/main" val="175273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9EBD96-8588-48A8-B4F0-E571A96453DB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978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607675E-A4AA-481D-9367-CAD54508FFC5}"/>
              </a:ext>
            </a:extLst>
          </p:cNvPr>
          <p:cNvSpPr txBox="1"/>
          <p:nvPr/>
        </p:nvSpPr>
        <p:spPr>
          <a:xfrm>
            <a:off x="2730613" y="3672223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7A943-B7C4-48A0-B656-224749811338}"/>
              </a:ext>
            </a:extLst>
          </p:cNvPr>
          <p:cNvSpPr txBox="1"/>
          <p:nvPr/>
        </p:nvSpPr>
        <p:spPr>
          <a:xfrm>
            <a:off x="3074669" y="5543337"/>
            <a:ext cx="748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A3626-494C-4840-B462-ADD48E13B533}"/>
              </a:ext>
            </a:extLst>
          </p:cNvPr>
          <p:cNvSpPr txBox="1"/>
          <p:nvPr/>
        </p:nvSpPr>
        <p:spPr>
          <a:xfrm>
            <a:off x="3427234" y="4483621"/>
            <a:ext cx="755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CD9600-BA4B-4E18-B60A-6E98B8FC5BFE}"/>
              </a:ext>
            </a:extLst>
          </p:cNvPr>
          <p:cNvSpPr txBox="1"/>
          <p:nvPr/>
        </p:nvSpPr>
        <p:spPr>
          <a:xfrm>
            <a:off x="769136" y="5296374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865E99-B2BB-4824-9DCB-D568D6B6068A}"/>
              </a:ext>
            </a:extLst>
          </p:cNvPr>
          <p:cNvSpPr txBox="1"/>
          <p:nvPr/>
        </p:nvSpPr>
        <p:spPr>
          <a:xfrm>
            <a:off x="2478227" y="5818048"/>
            <a:ext cx="636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8467FF-0EC7-4DA5-8D93-A9E466D05C22}"/>
              </a:ext>
            </a:extLst>
          </p:cNvPr>
          <p:cNvSpPr txBox="1"/>
          <p:nvPr/>
        </p:nvSpPr>
        <p:spPr>
          <a:xfrm>
            <a:off x="8411361" y="5291252"/>
            <a:ext cx="748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AACD3-39D2-4FB9-8B45-0A4B317B3B77}"/>
              </a:ext>
            </a:extLst>
          </p:cNvPr>
          <p:cNvSpPr txBox="1"/>
          <p:nvPr/>
        </p:nvSpPr>
        <p:spPr>
          <a:xfrm>
            <a:off x="7705484" y="3849146"/>
            <a:ext cx="748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B09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F65440-2CEF-4739-8BAC-266D14191CE1}"/>
              </a:ext>
            </a:extLst>
          </p:cNvPr>
          <p:cNvSpPr txBox="1"/>
          <p:nvPr/>
        </p:nvSpPr>
        <p:spPr>
          <a:xfrm>
            <a:off x="6336040" y="3627929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E0FF41-E41A-431A-8F01-47290D5DBE06}"/>
              </a:ext>
            </a:extLst>
          </p:cNvPr>
          <p:cNvSpPr txBox="1"/>
          <p:nvPr/>
        </p:nvSpPr>
        <p:spPr>
          <a:xfrm>
            <a:off x="6470528" y="5404837"/>
            <a:ext cx="748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13D11F-8D52-4588-B193-445DC0FBA6A1}"/>
              </a:ext>
            </a:extLst>
          </p:cNvPr>
          <p:cNvSpPr txBox="1"/>
          <p:nvPr/>
        </p:nvSpPr>
        <p:spPr>
          <a:xfrm>
            <a:off x="2263264" y="4621374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B13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73D04E-6E32-400D-BB3F-493F3D7DA813}"/>
              </a:ext>
            </a:extLst>
          </p:cNvPr>
          <p:cNvSpPr txBox="1"/>
          <p:nvPr/>
        </p:nvSpPr>
        <p:spPr>
          <a:xfrm>
            <a:off x="766732" y="3766429"/>
            <a:ext cx="699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B14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9205E4-D17C-43FF-9AFB-CE4B1C911347}"/>
              </a:ext>
            </a:extLst>
          </p:cNvPr>
          <p:cNvSpPr txBox="1"/>
          <p:nvPr/>
        </p:nvSpPr>
        <p:spPr>
          <a:xfrm>
            <a:off x="4012630" y="4226523"/>
            <a:ext cx="748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B08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E75FB8-F683-45FF-BE41-E6D1F718CF43}"/>
              </a:ext>
            </a:extLst>
          </p:cNvPr>
          <p:cNvSpPr txBox="1"/>
          <p:nvPr/>
        </p:nvSpPr>
        <p:spPr>
          <a:xfrm>
            <a:off x="4939903" y="5573373"/>
            <a:ext cx="748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B06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8F86E4-3323-4A4E-93EB-53B213C8DE8B}"/>
              </a:ext>
            </a:extLst>
          </p:cNvPr>
          <p:cNvSpPr txBox="1"/>
          <p:nvPr/>
        </p:nvSpPr>
        <p:spPr>
          <a:xfrm>
            <a:off x="5654553" y="4898373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B07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66728E-3AB0-40AF-ACBF-07448858F271}"/>
              </a:ext>
            </a:extLst>
          </p:cNvPr>
          <p:cNvSpPr txBox="1"/>
          <p:nvPr/>
        </p:nvSpPr>
        <p:spPr>
          <a:xfrm>
            <a:off x="318655" y="1226957"/>
            <a:ext cx="3359759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Độ pH </a:t>
            </a:r>
            <a:r>
              <a:rPr lang="en-US" sz="1400">
                <a:solidFill>
                  <a:srgbClr val="FC609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(pH)</a:t>
            </a:r>
          </a:p>
          <a:p>
            <a:pPr>
              <a:spcAft>
                <a:spcPts val="800"/>
              </a:spcAft>
            </a:pP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Hàm l</a:t>
            </a:r>
            <a:r>
              <a:rPr lang="vi-VN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ợng </a:t>
            </a:r>
            <a:r>
              <a:rPr lang="en-US" sz="14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tr</a:t>
            </a:r>
            <a:r>
              <a:rPr lang="vi-VN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ớc </a:t>
            </a:r>
            <a:r>
              <a:rPr lang="en-US" sz="1400">
                <a:solidFill>
                  <a:srgbClr val="FC609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(CRa)</a:t>
            </a:r>
          </a:p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Hàm l</a:t>
            </a:r>
            <a:r>
              <a:rPr lang="vi-VN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ợng </a:t>
            </a:r>
            <a:r>
              <a:rPr lang="en-US" sz="14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chiết tách từng phân đoạn A,B,C và tổng</a:t>
            </a:r>
          </a:p>
          <a:p>
            <a:r>
              <a:rPr lang="en-US" sz="1400">
                <a:solidFill>
                  <a:srgbClr val="FC609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(CRa1), (CRa2), (CRa3) 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và</a:t>
            </a:r>
            <a:r>
              <a:rPr lang="en-US" sz="1400">
                <a:solidFill>
                  <a:srgbClr val="FC609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(CRaF)</a:t>
            </a:r>
          </a:p>
          <a:p>
            <a:endParaRPr lang="en-US" sz="14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Hiệu suất chiết tách từng phân đoạn và tổng chiết tách</a:t>
            </a:r>
          </a:p>
          <a:p>
            <a:r>
              <a:rPr lang="en-US" sz="1400">
                <a:solidFill>
                  <a:srgbClr val="FC609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(E1), (E2), (E3)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và </a:t>
            </a:r>
            <a:r>
              <a:rPr lang="en-US" sz="1400">
                <a:solidFill>
                  <a:srgbClr val="FC609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(E) </a:t>
            </a:r>
          </a:p>
          <a:p>
            <a:pPr>
              <a:spcAft>
                <a:spcPts val="800"/>
              </a:spcAft>
            </a:pPr>
            <a:endParaRPr lang="en-US" sz="14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F4BA1F-6D72-4C37-8EBB-BD572D4203ED}"/>
              </a:ext>
            </a:extLst>
          </p:cNvPr>
          <p:cNvSpPr txBox="1"/>
          <p:nvPr/>
        </p:nvSpPr>
        <p:spPr>
          <a:xfrm>
            <a:off x="5500592" y="1659545"/>
            <a:ext cx="314831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Phân loại các mẫu </a:t>
            </a:r>
          </a:p>
          <a:p>
            <a:pPr>
              <a:spcBef>
                <a:spcPts val="600"/>
              </a:spcBef>
            </a:pPr>
            <a:r>
              <a:rPr lang="en-US"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 sánh hiệu suất của quy trình giữa các cụm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342E733-0E8C-4BB3-99FC-B9855D213A7A}"/>
              </a:ext>
            </a:extLst>
          </p:cNvPr>
          <p:cNvCxnSpPr/>
          <p:nvPr/>
        </p:nvCxnSpPr>
        <p:spPr>
          <a:xfrm>
            <a:off x="4166886" y="2164466"/>
            <a:ext cx="94912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E7BDC19-D55A-472E-95A2-584CA44C24C5}"/>
              </a:ext>
            </a:extLst>
          </p:cNvPr>
          <p:cNvSpPr txBox="1"/>
          <p:nvPr/>
        </p:nvSpPr>
        <p:spPr>
          <a:xfrm>
            <a:off x="4328933" y="1702397"/>
            <a:ext cx="3148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7E18E1-2354-46C6-97B5-1BB8A070B907}"/>
              </a:ext>
            </a:extLst>
          </p:cNvPr>
          <p:cNvCxnSpPr>
            <a:cxnSpLocks/>
          </p:cNvCxnSpPr>
          <p:nvPr/>
        </p:nvCxnSpPr>
        <p:spPr>
          <a:xfrm>
            <a:off x="307149" y="1324734"/>
            <a:ext cx="0" cy="21968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A8D5FAC-D8A6-4580-951D-630B67843190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881926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CB71CF-51B3-4C54-9D92-F1A65F3C7BE9}"/>
              </a:ext>
            </a:extLst>
          </p:cNvPr>
          <p:cNvSpPr txBox="1"/>
          <p:nvPr/>
        </p:nvSpPr>
        <p:spPr>
          <a:xfrm>
            <a:off x="1195792" y="3644342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3030E-6AFF-4516-A278-6CB71642C6B5}"/>
              </a:ext>
            </a:extLst>
          </p:cNvPr>
          <p:cNvSpPr txBox="1"/>
          <p:nvPr/>
        </p:nvSpPr>
        <p:spPr>
          <a:xfrm>
            <a:off x="2201500" y="1963113"/>
            <a:ext cx="830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27022-A4C1-4580-A983-C6FCCE63DB58}"/>
              </a:ext>
            </a:extLst>
          </p:cNvPr>
          <p:cNvSpPr txBox="1"/>
          <p:nvPr/>
        </p:nvSpPr>
        <p:spPr>
          <a:xfrm>
            <a:off x="1509304" y="2511972"/>
            <a:ext cx="837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880F56-4C96-4F6D-A4DF-E08396EE8EB4}"/>
              </a:ext>
            </a:extLst>
          </p:cNvPr>
          <p:cNvSpPr txBox="1"/>
          <p:nvPr/>
        </p:nvSpPr>
        <p:spPr>
          <a:xfrm>
            <a:off x="639217" y="2459908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24F9B-8FAE-4A1F-8F26-2DDC29E16E61}"/>
              </a:ext>
            </a:extLst>
          </p:cNvPr>
          <p:cNvSpPr txBox="1"/>
          <p:nvPr/>
        </p:nvSpPr>
        <p:spPr>
          <a:xfrm>
            <a:off x="1533178" y="1947283"/>
            <a:ext cx="699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579DB5-8FB5-465D-ABF8-318375F9CA43}"/>
              </a:ext>
            </a:extLst>
          </p:cNvPr>
          <p:cNvSpPr txBox="1"/>
          <p:nvPr/>
        </p:nvSpPr>
        <p:spPr>
          <a:xfrm>
            <a:off x="2327247" y="1549710"/>
            <a:ext cx="830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9F720-5066-4447-912A-91F8274D0AF5}"/>
              </a:ext>
            </a:extLst>
          </p:cNvPr>
          <p:cNvSpPr txBox="1"/>
          <p:nvPr/>
        </p:nvSpPr>
        <p:spPr>
          <a:xfrm>
            <a:off x="796850" y="1733781"/>
            <a:ext cx="830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B09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90CB7-6B71-456A-835C-A4619C5F849C}"/>
              </a:ext>
            </a:extLst>
          </p:cNvPr>
          <p:cNvSpPr txBox="1"/>
          <p:nvPr/>
        </p:nvSpPr>
        <p:spPr>
          <a:xfrm>
            <a:off x="2351445" y="3177918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987ECA-D477-4819-9206-53386A992C99}"/>
              </a:ext>
            </a:extLst>
          </p:cNvPr>
          <p:cNvSpPr txBox="1"/>
          <p:nvPr/>
        </p:nvSpPr>
        <p:spPr>
          <a:xfrm>
            <a:off x="338343" y="2042733"/>
            <a:ext cx="830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96B1B1-44EB-4D37-A6AD-9AD5B3D81B46}"/>
              </a:ext>
            </a:extLst>
          </p:cNvPr>
          <p:cNvSpPr txBox="1"/>
          <p:nvPr/>
        </p:nvSpPr>
        <p:spPr>
          <a:xfrm>
            <a:off x="450451" y="3740992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B13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316D88-1EB5-4CB6-8BE3-57CB50D7167A}"/>
              </a:ext>
            </a:extLst>
          </p:cNvPr>
          <p:cNvSpPr txBox="1"/>
          <p:nvPr/>
        </p:nvSpPr>
        <p:spPr>
          <a:xfrm>
            <a:off x="870422" y="4078936"/>
            <a:ext cx="771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B14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D2962B-FE9B-4DA8-933E-8B1C18666435}"/>
              </a:ext>
            </a:extLst>
          </p:cNvPr>
          <p:cNvSpPr txBox="1"/>
          <p:nvPr/>
        </p:nvSpPr>
        <p:spPr>
          <a:xfrm>
            <a:off x="1370823" y="1290441"/>
            <a:ext cx="830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B08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683522-415F-4FF9-9471-150E804CB37A}"/>
              </a:ext>
            </a:extLst>
          </p:cNvPr>
          <p:cNvSpPr txBox="1"/>
          <p:nvPr/>
        </p:nvSpPr>
        <p:spPr>
          <a:xfrm>
            <a:off x="659528" y="1367650"/>
            <a:ext cx="830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522F6B-7715-45FA-8ACB-804AE27BC02B}"/>
              </a:ext>
            </a:extLst>
          </p:cNvPr>
          <p:cNvSpPr txBox="1"/>
          <p:nvPr/>
        </p:nvSpPr>
        <p:spPr>
          <a:xfrm>
            <a:off x="1673747" y="1615059"/>
            <a:ext cx="824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B07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6958C0-5DB4-4DAA-9C0A-F3D11EA9E3D6}"/>
              </a:ext>
            </a:extLst>
          </p:cNvPr>
          <p:cNvSpPr/>
          <p:nvPr/>
        </p:nvSpPr>
        <p:spPr>
          <a:xfrm>
            <a:off x="219752" y="1181918"/>
            <a:ext cx="2965375" cy="2029283"/>
          </a:xfrm>
          <a:prstGeom prst="ellipse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3E1E9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A2D0ED-B22F-40F0-AD55-982E57D50ABE}"/>
              </a:ext>
            </a:extLst>
          </p:cNvPr>
          <p:cNvSpPr/>
          <p:nvPr/>
        </p:nvSpPr>
        <p:spPr>
          <a:xfrm>
            <a:off x="213031" y="3553402"/>
            <a:ext cx="1850173" cy="990000"/>
          </a:xfrm>
          <a:prstGeom prst="ellipse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4F361B-5783-4F79-8BD5-4E8B296155C5}"/>
              </a:ext>
            </a:extLst>
          </p:cNvPr>
          <p:cNvSpPr/>
          <p:nvPr/>
        </p:nvSpPr>
        <p:spPr>
          <a:xfrm>
            <a:off x="1977607" y="3196564"/>
            <a:ext cx="1365454" cy="719580"/>
          </a:xfrm>
          <a:prstGeom prst="ellipse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AD5C4D-96DE-4ECC-9950-B124D0D86656}"/>
              </a:ext>
            </a:extLst>
          </p:cNvPr>
          <p:cNvSpPr txBox="1"/>
          <p:nvPr/>
        </p:nvSpPr>
        <p:spPr>
          <a:xfrm>
            <a:off x="2658258" y="3847925"/>
            <a:ext cx="6848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Cụm 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1C6FFF-7AB7-4369-BF98-10E0BC301B7C}"/>
              </a:ext>
            </a:extLst>
          </p:cNvPr>
          <p:cNvSpPr txBox="1"/>
          <p:nvPr/>
        </p:nvSpPr>
        <p:spPr>
          <a:xfrm>
            <a:off x="2733921" y="1183042"/>
            <a:ext cx="7136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Cụm 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B54213-2D8F-4562-9E48-860C6DB5B59E}"/>
              </a:ext>
            </a:extLst>
          </p:cNvPr>
          <p:cNvSpPr txBox="1"/>
          <p:nvPr/>
        </p:nvSpPr>
        <p:spPr>
          <a:xfrm>
            <a:off x="76329" y="3381557"/>
            <a:ext cx="7136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Cụm 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E72634-A708-4362-9779-41B5EE50FCCB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19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66C5DC-9661-473D-A53F-919743AE724B}"/>
              </a:ext>
            </a:extLst>
          </p:cNvPr>
          <p:cNvSpPr txBox="1"/>
          <p:nvPr/>
        </p:nvSpPr>
        <p:spPr>
          <a:xfrm>
            <a:off x="6943826" y="5753877"/>
            <a:ext cx="3947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Hình 3.4 Biểu đồ Dendrogram</a:t>
            </a:r>
          </a:p>
        </p:txBody>
      </p:sp>
    </p:spTree>
    <p:extLst>
      <p:ext uri="{BB962C8B-B14F-4D97-AF65-F5344CB8AC3E}">
        <p14:creationId xmlns:p14="http://schemas.microsoft.com/office/powerpoint/2010/main" val="323566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C144D8-9A01-491A-8B97-7D925DF5798A}"/>
              </a:ext>
            </a:extLst>
          </p:cNvPr>
          <p:cNvSpPr/>
          <p:nvPr/>
        </p:nvSpPr>
        <p:spPr>
          <a:xfrm>
            <a:off x="3914092" y="1839249"/>
            <a:ext cx="562658" cy="1589751"/>
          </a:xfrm>
          <a:prstGeom prst="roundRect">
            <a:avLst>
              <a:gd name="adj" fmla="val 8767"/>
            </a:avLst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41589D-AAA6-452E-A2F3-37DE02A18AB6}"/>
              </a:ext>
            </a:extLst>
          </p:cNvPr>
          <p:cNvSpPr/>
          <p:nvPr/>
        </p:nvSpPr>
        <p:spPr>
          <a:xfrm>
            <a:off x="3136599" y="4592759"/>
            <a:ext cx="562658" cy="193554"/>
          </a:xfrm>
          <a:prstGeom prst="roundRect">
            <a:avLst>
              <a:gd name="adj" fmla="val 8767"/>
            </a:avLst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31D5EC-AFD2-44D3-BED3-45C42ECAA1B8}"/>
              </a:ext>
            </a:extLst>
          </p:cNvPr>
          <p:cNvSpPr/>
          <p:nvPr/>
        </p:nvSpPr>
        <p:spPr>
          <a:xfrm>
            <a:off x="3960511" y="4059359"/>
            <a:ext cx="562658" cy="193554"/>
          </a:xfrm>
          <a:prstGeom prst="roundRect">
            <a:avLst>
              <a:gd name="adj" fmla="val 8767"/>
            </a:avLst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78C76B-CB45-426A-8EB4-C5CBF588E6D0}"/>
              </a:ext>
            </a:extLst>
          </p:cNvPr>
          <p:cNvSpPr/>
          <p:nvPr/>
        </p:nvSpPr>
        <p:spPr>
          <a:xfrm>
            <a:off x="4717748" y="4321296"/>
            <a:ext cx="562658" cy="193554"/>
          </a:xfrm>
          <a:prstGeom prst="roundRect">
            <a:avLst>
              <a:gd name="adj" fmla="val 8767"/>
            </a:avLst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9A5A26-B9ED-49AA-9681-694F034B6407}"/>
              </a:ext>
            </a:extLst>
          </p:cNvPr>
          <p:cNvSpPr/>
          <p:nvPr/>
        </p:nvSpPr>
        <p:spPr>
          <a:xfrm>
            <a:off x="3198511" y="3483096"/>
            <a:ext cx="562658" cy="498354"/>
          </a:xfrm>
          <a:prstGeom prst="roundRect">
            <a:avLst>
              <a:gd name="adj" fmla="val 8767"/>
            </a:avLst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660C4E-D4E7-40DD-9625-AA171A0BC409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AF5E1B-F73E-4008-9197-0F2EC2B695F0}"/>
              </a:ext>
            </a:extLst>
          </p:cNvPr>
          <p:cNvSpPr txBox="1"/>
          <p:nvPr/>
        </p:nvSpPr>
        <p:spPr>
          <a:xfrm>
            <a:off x="133594" y="950941"/>
            <a:ext cx="4834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Bảng 3.1. Giá trị trung bình của các biến phân loại trong ba cụm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FCF3BF-A935-42F0-A29A-874C04016598}"/>
              </a:ext>
            </a:extLst>
          </p:cNvPr>
          <p:cNvSpPr txBox="1"/>
          <p:nvPr/>
        </p:nvSpPr>
        <p:spPr>
          <a:xfrm>
            <a:off x="4523169" y="6497767"/>
            <a:ext cx="5445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Hình 3.5. Hàm l</a:t>
            </a:r>
            <a:r>
              <a:rPr lang="vi-VN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ợng </a:t>
            </a:r>
            <a:r>
              <a:rPr lang="en-US" sz="12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và hiệu suất chiết tách trong các cụm mẫu</a:t>
            </a:r>
          </a:p>
        </p:txBody>
      </p:sp>
    </p:spTree>
    <p:extLst>
      <p:ext uri="{BB962C8B-B14F-4D97-AF65-F5344CB8AC3E}">
        <p14:creationId xmlns:p14="http://schemas.microsoft.com/office/powerpoint/2010/main" val="463165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55C3F5-3EDA-4280-9F40-69314CF88A72}"/>
              </a:ext>
            </a:extLst>
          </p:cNvPr>
          <p:cNvSpPr txBox="1"/>
          <p:nvPr/>
        </p:nvSpPr>
        <p:spPr>
          <a:xfrm>
            <a:off x="4655127" y="4346572"/>
            <a:ext cx="42853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Kiểm định độ tin cậy thang chỉ số Cronbach’s Alpha +Kiểm định Barlette.</a:t>
            </a:r>
          </a:p>
          <a:p>
            <a:pPr algn="just">
              <a:spcAft>
                <a:spcPts val="800"/>
              </a:spcAft>
            </a:pPr>
            <a:r>
              <a:rPr lang="en-US" sz="2000">
                <a:solidFill>
                  <a:srgbClr val="FC609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vi-VN" sz="2000">
                <a:solidFill>
                  <a:srgbClr val="FC609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hương</a:t>
            </a:r>
            <a:r>
              <a:rPr lang="en-US" sz="2000">
                <a:solidFill>
                  <a:srgbClr val="FC609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2000">
                <a:solidFill>
                  <a:srgbClr val="FC609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pháp phân tích PCA</a:t>
            </a:r>
            <a:endParaRPr lang="en-US" sz="2000">
              <a:solidFill>
                <a:srgbClr val="FC6098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vi-VN" sz="48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phù hợp </a:t>
            </a:r>
            <a:r>
              <a:rPr lang="vi-VN" sz="2000">
                <a:solidFill>
                  <a:srgbClr val="FC609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với tập dữ liệu </a:t>
            </a:r>
            <a:r>
              <a:rPr lang="en-US" sz="2000">
                <a:solidFill>
                  <a:srgbClr val="FC609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gồm 7 biến đang xét.</a:t>
            </a:r>
          </a:p>
          <a:p>
            <a:pPr algn="just">
              <a:spcAft>
                <a:spcPts val="800"/>
              </a:spcAft>
            </a:pP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40A7C-35E6-4D4A-9858-E9B6628A7BC8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ED2BF-8812-4836-9D9D-6E7C81F810DC}"/>
              </a:ext>
            </a:extLst>
          </p:cNvPr>
          <p:cNvSpPr txBox="1"/>
          <p:nvPr/>
        </p:nvSpPr>
        <p:spPr>
          <a:xfrm>
            <a:off x="4572000" y="1223896"/>
            <a:ext cx="4834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Bảng 3.2. Ma trận nhân tố của các thành phần chính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5B341-F3DA-4943-9C9A-72B17DBF520D}"/>
              </a:ext>
            </a:extLst>
          </p:cNvPr>
          <p:cNvSpPr txBox="1"/>
          <p:nvPr/>
        </p:nvSpPr>
        <p:spPr>
          <a:xfrm>
            <a:off x="229400" y="1146952"/>
            <a:ext cx="4285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sz="40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88,02%</a:t>
            </a:r>
          </a:p>
        </p:txBody>
      </p:sp>
    </p:spTree>
    <p:extLst>
      <p:ext uri="{BB962C8B-B14F-4D97-AF65-F5344CB8AC3E}">
        <p14:creationId xmlns:p14="http://schemas.microsoft.com/office/powerpoint/2010/main" val="1528887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FD0CD6-5A55-40B1-ABC8-3691A2C99CC9}"/>
              </a:ext>
            </a:extLst>
          </p:cNvPr>
          <p:cNvSpPr txBox="1"/>
          <p:nvPr/>
        </p:nvSpPr>
        <p:spPr>
          <a:xfrm>
            <a:off x="4122249" y="1024474"/>
            <a:ext cx="4815532" cy="417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sz="36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vi-VN" sz="36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hân đoạn A và B </a:t>
            </a:r>
            <a:endParaRPr lang="en-US" sz="3600">
              <a:solidFill>
                <a:srgbClr val="03E1E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iệu suất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chiết tách tổng 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hàm lượng</a:t>
            </a:r>
            <a:r>
              <a:rPr lang="vi-VN" sz="16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226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chiết tách tổng</a:t>
            </a:r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>
              <a:spcAft>
                <a:spcPts val="800"/>
              </a:spcAft>
            </a:pPr>
            <a:endParaRPr lang="en-US" sz="7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vi-VN" sz="36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Độ pH</a:t>
            </a:r>
            <a:endParaRPr lang="en-US" sz="3600">
              <a:solidFill>
                <a:srgbClr val="03E1E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quá trình hấp thụ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16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 hiệu suất chiết tách trong phân đoạn A và B</a:t>
            </a:r>
          </a:p>
          <a:p>
            <a:pPr algn="just">
              <a:spcAft>
                <a:spcPts val="800"/>
              </a:spcAft>
            </a:pPr>
            <a:endParaRPr lang="en-US" sz="8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en-US" sz="36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 &amp; Mn</a:t>
            </a:r>
          </a:p>
          <a:p>
            <a:pPr algn="just">
              <a:spcAft>
                <a:spcPts val="800"/>
              </a:spcAft>
            </a:pP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quá trình giải hấp thụ </a:t>
            </a:r>
            <a:r>
              <a:rPr lang="vi-VN" sz="16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trong phân đoạn (A), (B)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algn="just">
              <a:spcAft>
                <a:spcPts val="800"/>
              </a:spcAft>
            </a:pPr>
            <a:endParaRPr lang="en-US" sz="9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ADCA89-2C8C-49C9-9239-760F2F19E8EE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590686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4179A-1733-433F-99A5-2A2C3C0D8637}"/>
              </a:ext>
            </a:extLst>
          </p:cNvPr>
          <p:cNvSpPr txBox="1"/>
          <p:nvPr/>
        </p:nvSpPr>
        <p:spPr>
          <a:xfrm>
            <a:off x="109854" y="1025329"/>
            <a:ext cx="42248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Nồng độ </a:t>
            </a:r>
            <a:r>
              <a:rPr lang="en-US" sz="14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trung bình trong 30 mẫu n</a:t>
            </a:r>
            <a:r>
              <a:rPr lang="vi-VN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ớc</a:t>
            </a:r>
            <a:endParaRPr lang="vi-VN" sz="14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2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224,72</a:t>
            </a:r>
            <a:r>
              <a:rPr lang="en-US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±41,08</a:t>
            </a:r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(Bq/m</a:t>
            </a:r>
            <a:r>
              <a:rPr lang="en-US" sz="14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27048-520B-4380-B1F5-C67925D6CBF0}"/>
              </a:ext>
            </a:extLst>
          </p:cNvPr>
          <p:cNvSpPr txBox="1"/>
          <p:nvPr/>
        </p:nvSpPr>
        <p:spPr>
          <a:xfrm>
            <a:off x="109854" y="2750309"/>
            <a:ext cx="2563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mẫu</a:t>
            </a:r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40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M02</a:t>
            </a:r>
            <a:r>
              <a:rPr lang="vi-VN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</a:t>
            </a:r>
            <a:r>
              <a:rPr lang="vi-VN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ợt ng</a:t>
            </a:r>
            <a:r>
              <a:rPr lang="vi-VN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ỡng </a:t>
            </a:r>
            <a:r>
              <a:rPr lang="vi-VN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IAEA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(1</a:t>
            </a:r>
            <a:r>
              <a:rPr lang="vi-VN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000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Bq/m</a:t>
            </a:r>
            <a:r>
              <a:rPr lang="en-US" sz="14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F731B1-FE6D-4333-8236-69FB78935A47}"/>
              </a:ext>
            </a:extLst>
          </p:cNvPr>
          <p:cNvSpPr/>
          <p:nvPr/>
        </p:nvSpPr>
        <p:spPr>
          <a:xfrm>
            <a:off x="109854" y="4494095"/>
            <a:ext cx="4572000" cy="8771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Độ pH của mẫu n</a:t>
            </a:r>
            <a:r>
              <a:rPr lang="vi-VN" sz="135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35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ớc</a:t>
            </a:r>
            <a:endParaRPr lang="vi-VN" sz="135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35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có tính kiềm trung bình</a:t>
            </a:r>
          </a:p>
          <a:p>
            <a:r>
              <a:rPr lang="en-US"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7,59±0,58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2E2CC0-6150-4E97-A477-12B6919A1D8E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667DD-777E-40A8-BE88-A8C56376EF9C}"/>
              </a:ext>
            </a:extLst>
          </p:cNvPr>
          <p:cNvSpPr txBox="1"/>
          <p:nvPr/>
        </p:nvSpPr>
        <p:spPr>
          <a:xfrm>
            <a:off x="6086901" y="6082943"/>
            <a:ext cx="5445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Hình 3.6. Nồng độ </a:t>
            </a:r>
            <a:r>
              <a:rPr lang="en-US" sz="12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trong các mẫu n</a:t>
            </a:r>
            <a:r>
              <a:rPr lang="vi-VN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ớc</a:t>
            </a:r>
          </a:p>
        </p:txBody>
      </p:sp>
    </p:spTree>
    <p:extLst>
      <p:ext uri="{BB962C8B-B14F-4D97-AF65-F5344CB8AC3E}">
        <p14:creationId xmlns:p14="http://schemas.microsoft.com/office/powerpoint/2010/main" val="3383169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5F3B49-F97B-4549-8497-93B6E376A80F}"/>
              </a:ext>
            </a:extLst>
          </p:cNvPr>
          <p:cNvSpPr txBox="1"/>
          <p:nvPr/>
        </p:nvSpPr>
        <p:spPr>
          <a:xfrm>
            <a:off x="229400" y="1820918"/>
            <a:ext cx="3238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Độ pH</a:t>
            </a:r>
          </a:p>
          <a:p>
            <a:endParaRPr lang="en-US" u="sng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u="sng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Hiệu suất hấp thụ E(%)</a:t>
            </a:r>
          </a:p>
          <a:p>
            <a:endParaRPr lang="en-US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E29BA7-F747-46AC-BE94-31A741B07E17}"/>
              </a:ext>
            </a:extLst>
          </p:cNvPr>
          <p:cNvSpPr/>
          <p:nvPr/>
        </p:nvSpPr>
        <p:spPr>
          <a:xfrm>
            <a:off x="115677" y="4160559"/>
            <a:ext cx="34149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Vùng pH: </a:t>
            </a:r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7,5 – 9,5</a:t>
            </a:r>
          </a:p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Hiệu suất E%:  trên </a:t>
            </a:r>
            <a:r>
              <a:rPr lang="en-US"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</a:t>
            </a:r>
            <a:r>
              <a:rPr lang="en-US"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87A64F-0675-4C4D-8102-CA4D00D555EF}"/>
              </a:ext>
            </a:extLst>
          </p:cNvPr>
          <p:cNvSpPr/>
          <p:nvPr/>
        </p:nvSpPr>
        <p:spPr>
          <a:xfrm>
            <a:off x="1182359" y="5819969"/>
            <a:ext cx="4572000" cy="8771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Chuẩn </a:t>
            </a:r>
            <a:r>
              <a:rPr lang="en-US" sz="36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 = 8 </a:t>
            </a:r>
            <a:endParaRPr lang="en-US" sz="2700">
              <a:solidFill>
                <a:srgbClr val="03E1E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5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cho tất cả các mẫu bằng (HCl/ NH</a:t>
            </a:r>
            <a:r>
              <a:rPr lang="en-US" sz="1500" baseline="-25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r>
              <a:rPr lang="en-US" sz="15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OH)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AF3E7-7F5E-4D53-80EA-EEA7E3ED00D6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D9E967-D430-4272-9E39-3AF0B3CDEEF2}"/>
              </a:ext>
            </a:extLst>
          </p:cNvPr>
          <p:cNvSpPr txBox="1"/>
          <p:nvPr/>
        </p:nvSpPr>
        <p:spPr>
          <a:xfrm>
            <a:off x="5595581" y="5981552"/>
            <a:ext cx="5445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Hình 3.7. Độ pH ảnh h</a:t>
            </a:r>
            <a:r>
              <a:rPr lang="vi-VN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ởng đến hiệu suất hấp thụ 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6DFFEB-A1E7-4A7A-8367-8082BDEC5EA0}"/>
              </a:ext>
            </a:extLst>
          </p:cNvPr>
          <p:cNvCxnSpPr/>
          <p:nvPr/>
        </p:nvCxnSpPr>
        <p:spPr>
          <a:xfrm>
            <a:off x="1039091" y="2105891"/>
            <a:ext cx="1011382" cy="56803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17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1DC07A-9264-49C6-A029-C11B3473DBEA}"/>
              </a:ext>
            </a:extLst>
          </p:cNvPr>
          <p:cNvSpPr/>
          <p:nvPr/>
        </p:nvSpPr>
        <p:spPr>
          <a:xfrm>
            <a:off x="166477" y="3429000"/>
            <a:ext cx="3619041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Nồng độ </a:t>
            </a:r>
            <a:r>
              <a:rPr lang="en-US" sz="16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trong n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ớc sau khi lọc</a:t>
            </a:r>
          </a:p>
          <a:p>
            <a:r>
              <a:rPr lang="en-US" sz="4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16,09</a:t>
            </a:r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±11,23</a:t>
            </a: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Bq/m</a:t>
            </a:r>
            <a:r>
              <a:rPr lang="en-US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</a:p>
          <a:p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Hiệu suất lọc E(%): </a:t>
            </a:r>
          </a:p>
          <a:p>
            <a:r>
              <a:rPr lang="en-US" sz="66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90,81</a:t>
            </a: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±</a:t>
            </a:r>
            <a:r>
              <a:rPr lang="en-US"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6,33</a:t>
            </a: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CAA649-D67D-4397-B1FF-4B60B8FF42B1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FFE08A-04B6-4737-90CB-3E1675BF812C}"/>
              </a:ext>
            </a:extLst>
          </p:cNvPr>
          <p:cNvSpPr txBox="1"/>
          <p:nvPr/>
        </p:nvSpPr>
        <p:spPr>
          <a:xfrm>
            <a:off x="5036023" y="5250430"/>
            <a:ext cx="5445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Hình 3.8. Nồng độ </a:t>
            </a:r>
            <a:r>
              <a:rPr lang="en-US" sz="12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trong các mẫu n</a:t>
            </a:r>
            <a:r>
              <a:rPr lang="vi-VN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ớc tr</a:t>
            </a:r>
            <a:r>
              <a:rPr lang="vi-VN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ớc và sau lọc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4BEF0-56C3-4183-AAB9-A38C03D20ED3}"/>
              </a:ext>
            </a:extLst>
          </p:cNvPr>
          <p:cNvSpPr txBox="1"/>
          <p:nvPr/>
        </p:nvSpPr>
        <p:spPr>
          <a:xfrm>
            <a:off x="1062789" y="1075743"/>
            <a:ext cx="5445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Hình 3.9. Hiệu suất lọc </a:t>
            </a:r>
            <a:r>
              <a:rPr lang="en-US" sz="12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</a:t>
            </a:r>
          </a:p>
        </p:txBody>
      </p:sp>
    </p:spTree>
    <p:extLst>
      <p:ext uri="{BB962C8B-B14F-4D97-AF65-F5344CB8AC3E}">
        <p14:creationId xmlns:p14="http://schemas.microsoft.com/office/powerpoint/2010/main" val="872004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75862A-45AB-4C80-A1E8-03C2EDEBC1FE}"/>
              </a:ext>
            </a:extLst>
          </p:cNvPr>
          <p:cNvSpPr/>
          <p:nvPr/>
        </p:nvSpPr>
        <p:spPr>
          <a:xfrm>
            <a:off x="2313544" y="958475"/>
            <a:ext cx="66486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Hiệu suất chiết tách tổng E(%): 73,8±6,5 (%)</a:t>
            </a:r>
          </a:p>
          <a:p>
            <a:endParaRPr lang="en-US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Phân tích cụm cluster: 3 cụm</a:t>
            </a: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Phân tích thành phần chính PCA:</a:t>
            </a: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Phân đoạn (A) + (B):			</a:t>
            </a: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(Fe) và (Mn) 					</a:t>
            </a: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(pH):					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A209F2-E4C2-4B1A-A341-459D6B5DF4E3}"/>
              </a:ext>
            </a:extLst>
          </p:cNvPr>
          <p:cNvSpPr/>
          <p:nvPr/>
        </p:nvSpPr>
        <p:spPr>
          <a:xfrm>
            <a:off x="2429215" y="4237574"/>
            <a:ext cx="746117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Nồng độ </a:t>
            </a:r>
            <a:r>
              <a:rPr lang="vi-VN" sz="16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trung bình trong 30 mẫu nước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224,72±41,08 (Bq/m3) </a:t>
            </a:r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 = 8</a:t>
            </a:r>
          </a:p>
          <a:p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Nồng độ </a:t>
            </a:r>
            <a:r>
              <a:rPr lang="en-US" sz="16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sau khi lọc đạt:  </a:t>
            </a:r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16,09±11,23 Bq/m</a:t>
            </a:r>
            <a:r>
              <a:rPr lang="en-US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Hiệu suất lọc:  </a:t>
            </a:r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90,81±6,33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%, </a:t>
            </a:r>
          </a:p>
          <a:p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92357C-1304-4F3D-97C1-D8751AFD2558}"/>
              </a:ext>
            </a:extLst>
          </p:cNvPr>
          <p:cNvCxnSpPr>
            <a:cxnSpLocks/>
          </p:cNvCxnSpPr>
          <p:nvPr/>
        </p:nvCxnSpPr>
        <p:spPr>
          <a:xfrm flipH="1">
            <a:off x="2153798" y="1102445"/>
            <a:ext cx="11017" cy="236450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E65B59-D201-4D8D-AC3E-B0E3CEA95C57}"/>
              </a:ext>
            </a:extLst>
          </p:cNvPr>
          <p:cNvCxnSpPr>
            <a:cxnSpLocks/>
          </p:cNvCxnSpPr>
          <p:nvPr/>
        </p:nvCxnSpPr>
        <p:spPr>
          <a:xfrm>
            <a:off x="2164815" y="4237574"/>
            <a:ext cx="0" cy="21769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F0AB863-FD6A-413F-A69B-34F13C6138D6}"/>
              </a:ext>
            </a:extLst>
          </p:cNvPr>
          <p:cNvSpPr/>
          <p:nvPr/>
        </p:nvSpPr>
        <p:spPr>
          <a:xfrm>
            <a:off x="231354" y="1489044"/>
            <a:ext cx="1773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Quy trình chiết tách phân đoạn BCR</a:t>
            </a:r>
            <a:endParaRPr lang="en-US" sz="3600">
              <a:solidFill>
                <a:schemeClr val="accent4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63CA2-6CB7-4D1E-A0F3-4195196D867B}"/>
              </a:ext>
            </a:extLst>
          </p:cNvPr>
          <p:cNvSpPr/>
          <p:nvPr/>
        </p:nvSpPr>
        <p:spPr>
          <a:xfrm>
            <a:off x="225847" y="4413012"/>
            <a:ext cx="2203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Quy trình hấp thụ trên sợi tổng hợp 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tẩm MnO</a:t>
            </a:r>
            <a:r>
              <a:rPr lang="en-US" baseline="-25000">
                <a:solidFill>
                  <a:schemeClr val="accent6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en-US" sz="3600" baseline="-25000">
              <a:solidFill>
                <a:schemeClr val="accent6">
                  <a:lumMod val="60000"/>
                  <a:lumOff val="4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ECFA1B-912F-4839-8440-B70A07198E8C}"/>
              </a:ext>
            </a:extLst>
          </p:cNvPr>
          <p:cNvCxnSpPr/>
          <p:nvPr/>
        </p:nvCxnSpPr>
        <p:spPr>
          <a:xfrm>
            <a:off x="5214566" y="3105642"/>
            <a:ext cx="3552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B9EDE0-285F-484C-9715-3712E92F1916}"/>
              </a:ext>
            </a:extLst>
          </p:cNvPr>
          <p:cNvCxnSpPr/>
          <p:nvPr/>
        </p:nvCxnSpPr>
        <p:spPr>
          <a:xfrm>
            <a:off x="5214566" y="3569820"/>
            <a:ext cx="3552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3000D41-5F58-4948-A4ED-46E164CAE99D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26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61D766-797E-47EA-BCD5-35A67B0A0C65}"/>
              </a:ext>
            </a:extLst>
          </p:cNvPr>
          <p:cNvSpPr/>
          <p:nvPr/>
        </p:nvSpPr>
        <p:spPr>
          <a:xfrm>
            <a:off x="6019544" y="2967335"/>
            <a:ext cx="24929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 (%)</a:t>
            </a: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Tính hấp thụ </a:t>
            </a:r>
            <a:r>
              <a:rPr lang="en-US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		</a:t>
            </a: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Phân đoạn (A)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35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63EB31-2BEF-45DF-85D8-409608A7F31A}"/>
              </a:ext>
            </a:extLst>
          </p:cNvPr>
          <p:cNvSpPr/>
          <p:nvPr/>
        </p:nvSpPr>
        <p:spPr>
          <a:xfrm>
            <a:off x="1770961" y="4194167"/>
            <a:ext cx="6701008" cy="1292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ở rộng khảo sát nhiều mẫu nước ở địa phương khác</a:t>
            </a:r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5000"/>
              </a:lnSpc>
              <a:spcAft>
                <a:spcPts val="1200"/>
              </a:spcAft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Đánh 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giá khả năng hấp thụ </a:t>
            </a:r>
            <a:r>
              <a:rPr lang="vi-VN" sz="16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của sợi MnO</a:t>
            </a:r>
            <a:r>
              <a:rPr lang="vi-VN" sz="1600" baseline="-25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5000"/>
              </a:lnSpc>
              <a:spcAft>
                <a:spcPts val="1200"/>
              </a:spcAft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hàm lượng </a:t>
            </a:r>
            <a:r>
              <a:rPr lang="vi-VN" sz="16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trong mẫu, lượng mẫu sử dụng, nhiệt độ môi trường</a:t>
            </a:r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F93017-183F-480F-9ACB-129989DB7ED2}"/>
              </a:ext>
            </a:extLst>
          </p:cNvPr>
          <p:cNvCxnSpPr>
            <a:cxnSpLocks/>
          </p:cNvCxnSpPr>
          <p:nvPr/>
        </p:nvCxnSpPr>
        <p:spPr>
          <a:xfrm>
            <a:off x="1487276" y="1906606"/>
            <a:ext cx="0" cy="16125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A01D2B-C719-4A14-8708-F2F694CFC629}"/>
              </a:ext>
            </a:extLst>
          </p:cNvPr>
          <p:cNvCxnSpPr>
            <a:cxnSpLocks/>
          </p:cNvCxnSpPr>
          <p:nvPr/>
        </p:nvCxnSpPr>
        <p:spPr>
          <a:xfrm>
            <a:off x="1476258" y="4267864"/>
            <a:ext cx="0" cy="18004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53E03DA-93D0-4ABD-918C-AE17C1BA20A0}"/>
              </a:ext>
            </a:extLst>
          </p:cNvPr>
          <p:cNvSpPr/>
          <p:nvPr/>
        </p:nvSpPr>
        <p:spPr>
          <a:xfrm>
            <a:off x="132203" y="1798158"/>
            <a:ext cx="16387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Quy trình chiết tách phân đoạn</a:t>
            </a:r>
          </a:p>
          <a:p>
            <a:r>
              <a:rPr lang="en-US" sz="2000">
                <a:solidFill>
                  <a:schemeClr val="accent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BCR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56F827-D5B9-41CA-A600-4A63C1FC4883}"/>
              </a:ext>
            </a:extLst>
          </p:cNvPr>
          <p:cNvSpPr/>
          <p:nvPr/>
        </p:nvSpPr>
        <p:spPr>
          <a:xfrm>
            <a:off x="132203" y="4147254"/>
            <a:ext cx="168557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Quy trình hấp thụ trên </a:t>
            </a:r>
          </a:p>
          <a:p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sợi tổng hợp </a:t>
            </a:r>
          </a:p>
          <a:p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tẩm MnO</a:t>
            </a:r>
            <a:r>
              <a:rPr lang="en-US" sz="1600" baseline="-25000">
                <a:solidFill>
                  <a:schemeClr val="accent5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DA290B-6A05-417F-8513-58A0402642E8}"/>
              </a:ext>
            </a:extLst>
          </p:cNvPr>
          <p:cNvSpPr/>
          <p:nvPr/>
        </p:nvSpPr>
        <p:spPr>
          <a:xfrm>
            <a:off x="1682826" y="1764536"/>
            <a:ext cx="6701008" cy="1600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Mẫu đất nhiễm bẩn do 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quá trình khai thác quặng uranium, dầu mỏ,...</a:t>
            </a:r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5000"/>
              </a:lnSpc>
              <a:spcAft>
                <a:spcPts val="1200"/>
              </a:spcAft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Nghiên cứu một số 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yếu tố 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khác của đất: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5000"/>
              </a:lnSpc>
              <a:spcAft>
                <a:spcPts val="1200"/>
              </a:spcAft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hàm lượng hữu cơ trong đất, hàm lượng Ca và hàm lượng sét trong 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đất cũng là các yếu tố ảnh hưởng đến hiệu suất chiết tách</a:t>
            </a:r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794E43-00F8-45C4-B8B4-CCC8B39C544E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68878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EDD8B8-3379-49DE-AE3D-503DFC8DC5C8}"/>
              </a:ext>
            </a:extLst>
          </p:cNvPr>
          <p:cNvSpPr/>
          <p:nvPr/>
        </p:nvSpPr>
        <p:spPr>
          <a:xfrm>
            <a:off x="1465243" y="1172650"/>
            <a:ext cx="2291508" cy="2597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aseline="300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28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</a:t>
            </a: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223</a:t>
            </a: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</a:t>
            </a:r>
          </a:p>
          <a:p>
            <a:pPr algn="just">
              <a:lnSpc>
                <a:spcPct val="150000"/>
              </a:lnSpc>
            </a:pPr>
            <a:r>
              <a:rPr lang="en-US" sz="28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224</a:t>
            </a: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&amp; </a:t>
            </a:r>
            <a:r>
              <a:rPr lang="en-US" sz="28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228</a:t>
            </a: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</a:t>
            </a:r>
          </a:p>
          <a:p>
            <a:pPr algn="just">
              <a:lnSpc>
                <a:spcPct val="150000"/>
              </a:lnSpc>
            </a:pPr>
            <a:endParaRPr lang="en-US" sz="28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622E7-6850-4437-AF3B-82534BC1667E}"/>
              </a:ext>
            </a:extLst>
          </p:cNvPr>
          <p:cNvCxnSpPr>
            <a:cxnSpLocks/>
          </p:cNvCxnSpPr>
          <p:nvPr/>
        </p:nvCxnSpPr>
        <p:spPr>
          <a:xfrm>
            <a:off x="1465243" y="1255922"/>
            <a:ext cx="0" cy="187712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34DB2B6-3662-448D-983C-EC6B4E7D42B9}"/>
              </a:ext>
            </a:extLst>
          </p:cNvPr>
          <p:cNvSpPr/>
          <p:nvPr/>
        </p:nvSpPr>
        <p:spPr>
          <a:xfrm>
            <a:off x="0" y="1176678"/>
            <a:ext cx="321692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238</a:t>
            </a: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</a:t>
            </a:r>
          </a:p>
          <a:p>
            <a:pPr algn="just">
              <a:lnSpc>
                <a:spcPct val="150000"/>
              </a:lnSpc>
            </a:pPr>
            <a:r>
              <a:rPr lang="en-US" sz="28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235</a:t>
            </a: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</a:t>
            </a:r>
          </a:p>
          <a:p>
            <a:pPr algn="just">
              <a:lnSpc>
                <a:spcPct val="150000"/>
              </a:lnSpc>
            </a:pPr>
            <a:r>
              <a:rPr lang="en-US" sz="28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232</a:t>
            </a: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</a:t>
            </a:r>
          </a:p>
          <a:p>
            <a:pPr algn="just"/>
            <a:endParaRPr lang="en-US" sz="28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7B08FD-1ED3-41E0-A3AD-67FCEB1FC8B6}"/>
              </a:ext>
            </a:extLst>
          </p:cNvPr>
          <p:cNvSpPr/>
          <p:nvPr/>
        </p:nvSpPr>
        <p:spPr>
          <a:xfrm>
            <a:off x="-44069" y="1255922"/>
            <a:ext cx="1399143" cy="5728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121EE7-F107-4075-B46D-E9EFF4A76A33}"/>
              </a:ext>
            </a:extLst>
          </p:cNvPr>
          <p:cNvSpPr/>
          <p:nvPr/>
        </p:nvSpPr>
        <p:spPr>
          <a:xfrm>
            <a:off x="-44069" y="1908044"/>
            <a:ext cx="1399143" cy="5728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A39C1-C4DB-40B7-A37C-83522CC73B03}"/>
              </a:ext>
            </a:extLst>
          </p:cNvPr>
          <p:cNvSpPr/>
          <p:nvPr/>
        </p:nvSpPr>
        <p:spPr>
          <a:xfrm>
            <a:off x="-44069" y="2560166"/>
            <a:ext cx="1399143" cy="5728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9818C5-9E7D-4B6C-9B2F-8263F27461C3}"/>
              </a:ext>
            </a:extLst>
          </p:cNvPr>
          <p:cNvSpPr/>
          <p:nvPr/>
        </p:nvSpPr>
        <p:spPr>
          <a:xfrm>
            <a:off x="-341523" y="4602824"/>
            <a:ext cx="3899972" cy="97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</a:t>
            </a:r>
            <a:r>
              <a:rPr lang="vi-VN" sz="30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adium </a:t>
            </a:r>
            <a:r>
              <a:rPr lang="en-US" sz="30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clorua &amp; radium nitrat </a:t>
            </a:r>
          </a:p>
          <a:p>
            <a:pPr algn="r"/>
            <a:r>
              <a:rPr lang="en-US" sz="28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là những muối tan</a:t>
            </a:r>
          </a:p>
          <a:p>
            <a:pPr algn="r"/>
            <a:endParaRPr lang="en-US" sz="2800" baseline="30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3CCE6F-3BE9-48B3-94F9-25A1B1CFD9C2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23887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616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650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F5E39F-0B34-4809-893A-D6FBAF1B51B2}"/>
              </a:ext>
            </a:extLst>
          </p:cNvPr>
          <p:cNvSpPr txBox="1"/>
          <p:nvPr/>
        </p:nvSpPr>
        <p:spPr>
          <a:xfrm>
            <a:off x="4786641" y="595303"/>
            <a:ext cx="5445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Bảng 1.  Hàm l</a:t>
            </a:r>
            <a:r>
              <a:rPr lang="vi-VN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ợng </a:t>
            </a:r>
            <a:r>
              <a:rPr lang="en-US" sz="12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chiêt tách trong các phân đoạn</a:t>
            </a:r>
          </a:p>
        </p:txBody>
      </p:sp>
    </p:spTree>
    <p:extLst>
      <p:ext uri="{BB962C8B-B14F-4D97-AF65-F5344CB8AC3E}">
        <p14:creationId xmlns:p14="http://schemas.microsoft.com/office/powerpoint/2010/main" val="3430063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F5E39F-0B34-4809-893A-D6FBAF1B51B2}"/>
              </a:ext>
            </a:extLst>
          </p:cNvPr>
          <p:cNvSpPr txBox="1"/>
          <p:nvPr/>
        </p:nvSpPr>
        <p:spPr>
          <a:xfrm>
            <a:off x="4066205" y="609158"/>
            <a:ext cx="5445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Bảng 2. Nồng độ </a:t>
            </a:r>
            <a:r>
              <a:rPr lang="en-US" sz="12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trong các mẫu n</a:t>
            </a:r>
            <a:r>
              <a:rPr lang="vi-VN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ớc tr</a:t>
            </a:r>
            <a:r>
              <a:rPr lang="vi-VN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ớc và sau lọc </a:t>
            </a:r>
          </a:p>
        </p:txBody>
      </p:sp>
    </p:spTree>
    <p:extLst>
      <p:ext uri="{BB962C8B-B14F-4D97-AF65-F5344CB8AC3E}">
        <p14:creationId xmlns:p14="http://schemas.microsoft.com/office/powerpoint/2010/main" val="3026101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508B00-BA79-4B75-8E94-353CB4805FDF}"/>
              </a:ext>
            </a:extLst>
          </p:cNvPr>
          <p:cNvSpPr/>
          <p:nvPr/>
        </p:nvSpPr>
        <p:spPr>
          <a:xfrm>
            <a:off x="3977090" y="1428452"/>
            <a:ext cx="50126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vi-VN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quá trình phong hóa đá mẹ</a:t>
            </a: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hình thành đất</a:t>
            </a: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184FB7-65F0-4DDB-82AE-D1CCCBA802B0}"/>
              </a:ext>
            </a:extLst>
          </p:cNvPr>
          <p:cNvSpPr/>
          <p:nvPr/>
        </p:nvSpPr>
        <p:spPr>
          <a:xfrm>
            <a:off x="2963536" y="3962368"/>
            <a:ext cx="60262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vi-VN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dòng chảy mạch nước ngầm qua bề mặt</a:t>
            </a: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vi-VN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khe nứt của </a:t>
            </a: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tầng </a:t>
            </a:r>
            <a:r>
              <a:rPr lang="vi-VN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đá</a:t>
            </a: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r"/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tầng đất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88DDF-64BD-4C2E-B760-A111DE8DB835}"/>
              </a:ext>
            </a:extLst>
          </p:cNvPr>
          <p:cNvSpPr/>
          <p:nvPr/>
        </p:nvSpPr>
        <p:spPr>
          <a:xfrm>
            <a:off x="4428780" y="564727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các quá trình khai thác dầu khí, quặng uranium, vàng, apatit,… </a:t>
            </a:r>
          </a:p>
          <a:p>
            <a:pPr algn="r"/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khai thác n</a:t>
            </a:r>
            <a:r>
              <a:rPr lang="vi-VN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ớc ngầm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4BE6F9-2E81-4563-8B79-C22C546EA0F1}"/>
              </a:ext>
            </a:extLst>
          </p:cNvPr>
          <p:cNvSpPr/>
          <p:nvPr/>
        </p:nvSpPr>
        <p:spPr>
          <a:xfrm>
            <a:off x="0" y="6414534"/>
            <a:ext cx="450376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193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FB763D-C5B8-4C9E-865F-35D40CA8CB15}"/>
              </a:ext>
            </a:extLst>
          </p:cNvPr>
          <p:cNvSpPr/>
          <p:nvPr/>
        </p:nvSpPr>
        <p:spPr>
          <a:xfrm>
            <a:off x="256142" y="1276775"/>
            <a:ext cx="24870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99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Lấy mẫu đất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AC5A08-CA7D-4E14-9FD7-37D52DF5F61D}"/>
              </a:ext>
            </a:extLst>
          </p:cNvPr>
          <p:cNvSpPr/>
          <p:nvPr/>
        </p:nvSpPr>
        <p:spPr>
          <a:xfrm>
            <a:off x="3406740" y="1368787"/>
            <a:ext cx="3619041" cy="78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Địa điểm: huyện Ninh S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ơ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n, Ninh Thuận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Chuẩn bị mẫu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F9A7DB-C291-4DB2-9C3E-4364182F313A}"/>
              </a:ext>
            </a:extLst>
          </p:cNvPr>
          <p:cNvSpPr/>
          <p:nvPr/>
        </p:nvSpPr>
        <p:spPr>
          <a:xfrm>
            <a:off x="5561108" y="1861550"/>
            <a:ext cx="23465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Nhặt bỏ rác, dị vật,…</a:t>
            </a:r>
          </a:p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Rây, nghiền mịn  </a:t>
            </a:r>
          </a:p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Sấy khô (105 độ C, 2h)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4B88A8-5B31-412E-B6A4-553DD2451EB8}"/>
              </a:ext>
            </a:extLst>
          </p:cNvPr>
          <p:cNvSpPr/>
          <p:nvPr/>
        </p:nvSpPr>
        <p:spPr>
          <a:xfrm>
            <a:off x="7824731" y="2892922"/>
            <a:ext cx="1685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Đóng mẫu</a:t>
            </a:r>
          </a:p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trong 30 ngày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E4BA5E-77F4-44B9-B672-1F67BEDF93AF}"/>
              </a:ext>
            </a:extLst>
          </p:cNvPr>
          <p:cNvCxnSpPr/>
          <p:nvPr/>
        </p:nvCxnSpPr>
        <p:spPr>
          <a:xfrm>
            <a:off x="2657820" y="1653288"/>
            <a:ext cx="661013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DADD3F-9D83-4003-B910-856F210FB88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5387" y="1990806"/>
            <a:ext cx="735721" cy="286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7F83AE-013B-49BF-BE2B-0ECEFC9E3673}"/>
              </a:ext>
            </a:extLst>
          </p:cNvPr>
          <p:cNvCxnSpPr>
            <a:cxnSpLocks/>
          </p:cNvCxnSpPr>
          <p:nvPr/>
        </p:nvCxnSpPr>
        <p:spPr>
          <a:xfrm>
            <a:off x="6734405" y="2709832"/>
            <a:ext cx="867235" cy="2990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0DB97DA-C1FF-4794-9A93-07EF32F410FA}"/>
              </a:ext>
            </a:extLst>
          </p:cNvPr>
          <p:cNvSpPr/>
          <p:nvPr/>
        </p:nvSpPr>
        <p:spPr>
          <a:xfrm>
            <a:off x="256142" y="4188208"/>
            <a:ext cx="18122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Xác định hàm l</a:t>
            </a:r>
            <a:r>
              <a:rPr lang="vi-VN" sz="15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5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ợng </a:t>
            </a:r>
            <a:r>
              <a:rPr lang="en-US" sz="1500" baseline="300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15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trong đất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ABA42D-A0AD-4FDC-A579-C20939BE215C}"/>
              </a:ext>
            </a:extLst>
          </p:cNvPr>
          <p:cNvSpPr/>
          <p:nvPr/>
        </p:nvSpPr>
        <p:spPr>
          <a:xfrm>
            <a:off x="2988327" y="4122978"/>
            <a:ext cx="17213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Hệ phổ kế gamma HPGE</a:t>
            </a:r>
          </a:p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GC3520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06AF41-A600-486B-B52D-F09B15892E12}"/>
              </a:ext>
            </a:extLst>
          </p:cNvPr>
          <p:cNvSpPr/>
          <p:nvPr/>
        </p:nvSpPr>
        <p:spPr>
          <a:xfrm>
            <a:off x="5233015" y="4122978"/>
            <a:ext cx="19995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Xử lí phổ &amp;</a:t>
            </a:r>
          </a:p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phân tích dữ liệu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4A431-75E5-4ED3-B6F1-975362A2902F}"/>
              </a:ext>
            </a:extLst>
          </p:cNvPr>
          <p:cNvSpPr/>
          <p:nvPr/>
        </p:nvSpPr>
        <p:spPr>
          <a:xfrm>
            <a:off x="7510750" y="4144657"/>
            <a:ext cx="19995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Hàm l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ợng </a:t>
            </a:r>
            <a:r>
              <a:rPr lang="en-US" sz="16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</a:t>
            </a:r>
          </a:p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trong đất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6A2071-A76A-4CE8-8ABA-C84FA42CE80E}"/>
              </a:ext>
            </a:extLst>
          </p:cNvPr>
          <p:cNvCxnSpPr/>
          <p:nvPr/>
        </p:nvCxnSpPr>
        <p:spPr>
          <a:xfrm>
            <a:off x="2230915" y="4334731"/>
            <a:ext cx="661013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81753F-0626-49E9-B73C-9AD1487A6E15}"/>
              </a:ext>
            </a:extLst>
          </p:cNvPr>
          <p:cNvCxnSpPr/>
          <p:nvPr/>
        </p:nvCxnSpPr>
        <p:spPr>
          <a:xfrm>
            <a:off x="4425337" y="4290820"/>
            <a:ext cx="661013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EBB9E99-3EDC-4D6C-BF99-C87253788923}"/>
              </a:ext>
            </a:extLst>
          </p:cNvPr>
          <p:cNvCxnSpPr>
            <a:cxnSpLocks/>
          </p:cNvCxnSpPr>
          <p:nvPr/>
        </p:nvCxnSpPr>
        <p:spPr>
          <a:xfrm flipH="1">
            <a:off x="771525" y="3314700"/>
            <a:ext cx="6830115" cy="800741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FF7201F-D71B-4F9E-9E13-4F051F68270E}"/>
                  </a:ext>
                </a:extLst>
              </p:cNvPr>
              <p:cNvSpPr/>
              <p:nvPr/>
            </p:nvSpPr>
            <p:spPr>
              <a:xfrm>
                <a:off x="6540158" y="5081869"/>
                <a:ext cx="2347117" cy="8379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A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ε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γ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m</m:t>
                        </m:r>
                      </m:den>
                    </m:f>
                  </m:oMath>
                </a14:m>
                <a:r>
                  <a:rPr lang="en-US" sz="135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(2.1)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FF7201F-D71B-4F9E-9E13-4F051F682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158" y="5081869"/>
                <a:ext cx="2347117" cy="8379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63F6AE-C1F3-4E45-B524-725FA841E1E1}"/>
              </a:ext>
            </a:extLst>
          </p:cNvPr>
          <p:cNvCxnSpPr/>
          <p:nvPr/>
        </p:nvCxnSpPr>
        <p:spPr>
          <a:xfrm>
            <a:off x="6734405" y="4290820"/>
            <a:ext cx="661013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4BF63C-5854-484D-99A5-18D40417A673}"/>
              </a:ext>
            </a:extLst>
          </p:cNvPr>
          <p:cNvSpPr txBox="1"/>
          <p:nvPr/>
        </p:nvSpPr>
        <p:spPr>
          <a:xfrm>
            <a:off x="2230915" y="5230674"/>
            <a:ext cx="384247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 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diện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tích</a:t>
            </a:r>
            <a:r>
              <a:rPr lang="en-US" sz="105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đỉnh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lượng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đang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tính</a:t>
            </a:r>
            <a:endParaRPr lang="en-US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05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𝜀: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suất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ghi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dò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đối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từng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đỉnh</a:t>
            </a:r>
            <a:endParaRPr lang="en-US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I𝛾: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xác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suất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gamma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từng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đỉnh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tâm</a:t>
            </a:r>
            <a:endParaRPr lang="en-US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sz="105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kg):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lượng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mẫu</a:t>
            </a:r>
            <a:endParaRPr lang="en-US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05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t(s):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gian</a:t>
            </a:r>
            <a:r>
              <a:rPr lang="en-US" sz="105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đo</a:t>
            </a:r>
            <a:endParaRPr lang="en-US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9A6791-4FFE-4852-8847-01E2AF50456C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4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63264A9-5AF1-4855-95AE-C382DC4A7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06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FB763D-C5B8-4C9E-865F-35D40CA8CB15}"/>
              </a:ext>
            </a:extLst>
          </p:cNvPr>
          <p:cNvSpPr/>
          <p:nvPr/>
        </p:nvSpPr>
        <p:spPr>
          <a:xfrm>
            <a:off x="256142" y="1276775"/>
            <a:ext cx="24870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99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Lấy mẫu đất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AC5A08-CA7D-4E14-9FD7-37D52DF5F61D}"/>
              </a:ext>
            </a:extLst>
          </p:cNvPr>
          <p:cNvSpPr/>
          <p:nvPr/>
        </p:nvSpPr>
        <p:spPr>
          <a:xfrm>
            <a:off x="3406740" y="1368787"/>
            <a:ext cx="3619041" cy="78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Địa điểm: huyện Ninh S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ơ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n, Ninh Thuận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Chuẩn bị mẫu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F9A7DB-C291-4DB2-9C3E-4364182F313A}"/>
              </a:ext>
            </a:extLst>
          </p:cNvPr>
          <p:cNvSpPr/>
          <p:nvPr/>
        </p:nvSpPr>
        <p:spPr>
          <a:xfrm>
            <a:off x="5561108" y="1861550"/>
            <a:ext cx="23465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Nhặt bỏ rác, dị vật,…</a:t>
            </a:r>
          </a:p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Rây, nghiền mịn  </a:t>
            </a:r>
          </a:p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Sấy khô (105 độ C, 2h)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4B88A8-5B31-412E-B6A4-553DD2451EB8}"/>
              </a:ext>
            </a:extLst>
          </p:cNvPr>
          <p:cNvSpPr/>
          <p:nvPr/>
        </p:nvSpPr>
        <p:spPr>
          <a:xfrm>
            <a:off x="7824731" y="2892922"/>
            <a:ext cx="1685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Đóng mẫu</a:t>
            </a:r>
          </a:p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trong 30 ngày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E4BA5E-77F4-44B9-B672-1F67BEDF93AF}"/>
              </a:ext>
            </a:extLst>
          </p:cNvPr>
          <p:cNvCxnSpPr/>
          <p:nvPr/>
        </p:nvCxnSpPr>
        <p:spPr>
          <a:xfrm>
            <a:off x="2657820" y="1653288"/>
            <a:ext cx="661013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DADD3F-9D83-4003-B910-856F210FB88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5387" y="1990806"/>
            <a:ext cx="735721" cy="286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7F83AE-013B-49BF-BE2B-0ECEFC9E3673}"/>
              </a:ext>
            </a:extLst>
          </p:cNvPr>
          <p:cNvCxnSpPr>
            <a:cxnSpLocks/>
          </p:cNvCxnSpPr>
          <p:nvPr/>
        </p:nvCxnSpPr>
        <p:spPr>
          <a:xfrm>
            <a:off x="6734405" y="2709832"/>
            <a:ext cx="867235" cy="2990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0DB97DA-C1FF-4794-9A93-07EF32F410FA}"/>
              </a:ext>
            </a:extLst>
          </p:cNvPr>
          <p:cNvSpPr/>
          <p:nvPr/>
        </p:nvSpPr>
        <p:spPr>
          <a:xfrm>
            <a:off x="256142" y="4188208"/>
            <a:ext cx="18122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Xác định hàm l</a:t>
            </a:r>
            <a:r>
              <a:rPr lang="vi-VN" sz="15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5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ợng </a:t>
            </a:r>
            <a:r>
              <a:rPr lang="en-US" sz="1500" baseline="300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15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 trong đất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ABA42D-A0AD-4FDC-A579-C20939BE215C}"/>
              </a:ext>
            </a:extLst>
          </p:cNvPr>
          <p:cNvSpPr/>
          <p:nvPr/>
        </p:nvSpPr>
        <p:spPr>
          <a:xfrm>
            <a:off x="2988327" y="4122978"/>
            <a:ext cx="17213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Hệ phổ kế gamma HPGE</a:t>
            </a:r>
          </a:p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GC3520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06AF41-A600-486B-B52D-F09B15892E12}"/>
              </a:ext>
            </a:extLst>
          </p:cNvPr>
          <p:cNvSpPr/>
          <p:nvPr/>
        </p:nvSpPr>
        <p:spPr>
          <a:xfrm>
            <a:off x="5233015" y="4122978"/>
            <a:ext cx="19995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Xử lí phổ &amp;</a:t>
            </a:r>
          </a:p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phân tích dữ liệu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4A431-75E5-4ED3-B6F1-975362A2902F}"/>
              </a:ext>
            </a:extLst>
          </p:cNvPr>
          <p:cNvSpPr/>
          <p:nvPr/>
        </p:nvSpPr>
        <p:spPr>
          <a:xfrm>
            <a:off x="7510750" y="4144657"/>
            <a:ext cx="19995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Hàm l</a:t>
            </a:r>
            <a:r>
              <a:rPr lang="vi-VN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ư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ợng </a:t>
            </a:r>
            <a:r>
              <a:rPr lang="en-US" sz="1600" baseline="30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226</a:t>
            </a: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</a:t>
            </a:r>
          </a:p>
          <a:p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trong đất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6A2071-A76A-4CE8-8ABA-C84FA42CE80E}"/>
              </a:ext>
            </a:extLst>
          </p:cNvPr>
          <p:cNvCxnSpPr/>
          <p:nvPr/>
        </p:nvCxnSpPr>
        <p:spPr>
          <a:xfrm>
            <a:off x="2230915" y="4334731"/>
            <a:ext cx="661013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81753F-0626-49E9-B73C-9AD1487A6E15}"/>
              </a:ext>
            </a:extLst>
          </p:cNvPr>
          <p:cNvCxnSpPr/>
          <p:nvPr/>
        </p:nvCxnSpPr>
        <p:spPr>
          <a:xfrm>
            <a:off x="4425337" y="4290820"/>
            <a:ext cx="661013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EBB9E99-3EDC-4D6C-BF99-C87253788923}"/>
              </a:ext>
            </a:extLst>
          </p:cNvPr>
          <p:cNvCxnSpPr>
            <a:cxnSpLocks/>
          </p:cNvCxnSpPr>
          <p:nvPr/>
        </p:nvCxnSpPr>
        <p:spPr>
          <a:xfrm flipH="1">
            <a:off x="771525" y="3314700"/>
            <a:ext cx="6830115" cy="800741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FF7201F-D71B-4F9E-9E13-4F051F68270E}"/>
                  </a:ext>
                </a:extLst>
              </p:cNvPr>
              <p:cNvSpPr/>
              <p:nvPr/>
            </p:nvSpPr>
            <p:spPr>
              <a:xfrm>
                <a:off x="6540158" y="5081869"/>
                <a:ext cx="2347117" cy="8379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A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ε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γ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m</m:t>
                        </m:r>
                      </m:den>
                    </m:f>
                  </m:oMath>
                </a14:m>
                <a:r>
                  <a:rPr lang="en-US" sz="135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2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(2.1)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FF7201F-D71B-4F9E-9E13-4F051F682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158" y="5081869"/>
                <a:ext cx="2347117" cy="8379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63F6AE-C1F3-4E45-B524-725FA841E1E1}"/>
              </a:ext>
            </a:extLst>
          </p:cNvPr>
          <p:cNvCxnSpPr/>
          <p:nvPr/>
        </p:nvCxnSpPr>
        <p:spPr>
          <a:xfrm>
            <a:off x="6734405" y="4290820"/>
            <a:ext cx="661013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4BF63C-5854-484D-99A5-18D40417A673}"/>
              </a:ext>
            </a:extLst>
          </p:cNvPr>
          <p:cNvSpPr txBox="1"/>
          <p:nvPr/>
        </p:nvSpPr>
        <p:spPr>
          <a:xfrm>
            <a:off x="2230915" y="5230674"/>
            <a:ext cx="384247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 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diện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tích</a:t>
            </a:r>
            <a:r>
              <a:rPr lang="en-US" sz="105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đỉnh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lượng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đang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tính</a:t>
            </a:r>
            <a:endParaRPr lang="en-US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05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𝜀: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suất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ghi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dò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đối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từng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đỉnh</a:t>
            </a:r>
            <a:endParaRPr lang="en-US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I𝛾: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xác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suất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gamma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từng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đỉnh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tâm</a:t>
            </a:r>
            <a:endParaRPr lang="en-US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sz="105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kg):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lượng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mẫu</a:t>
            </a:r>
            <a:endParaRPr lang="en-US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05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t(s):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gian</a:t>
            </a:r>
            <a:r>
              <a:rPr lang="en-US" sz="105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đo</a:t>
            </a:r>
            <a:endParaRPr lang="en-US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9A6791-4FFE-4852-8847-01E2AF50456C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12890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BF45AB-BB5D-4B43-B9CC-DF56B6DCBC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36" y="2297018"/>
            <a:ext cx="1509311" cy="11319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F1465F-50D9-4D16-B063-9974CEA1AB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24" y="2297017"/>
            <a:ext cx="1509312" cy="11319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575946-EA00-40BC-8931-F6C1612218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647" y="2297017"/>
            <a:ext cx="1509311" cy="113198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B4CFBB9-D5F3-48FF-9995-014417459612}"/>
              </a:ext>
            </a:extLst>
          </p:cNvPr>
          <p:cNvSpPr/>
          <p:nvPr/>
        </p:nvSpPr>
        <p:spPr>
          <a:xfrm>
            <a:off x="906940" y="3429000"/>
            <a:ext cx="27471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Phân đoạn A</a:t>
            </a:r>
          </a:p>
          <a:p>
            <a:r>
              <a:rPr lang="en-US" sz="1400" i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Phân đoạn trao đổi ion/</a:t>
            </a:r>
          </a:p>
          <a:p>
            <a:r>
              <a:rPr lang="en-US" sz="1400" i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axit hóa/ cacbonat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7F5631-05D5-406E-B8C0-E82C97CD2C1C}"/>
              </a:ext>
            </a:extLst>
          </p:cNvPr>
          <p:cNvSpPr/>
          <p:nvPr/>
        </p:nvSpPr>
        <p:spPr>
          <a:xfrm>
            <a:off x="3289682" y="3536721"/>
            <a:ext cx="27471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Phân đoạn B</a:t>
            </a:r>
          </a:p>
          <a:p>
            <a:r>
              <a:rPr lang="en-US" sz="1400" i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Phân đoạn khử/axit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E5B55A-BF71-4638-AAE3-E2BCFE891EF8}"/>
              </a:ext>
            </a:extLst>
          </p:cNvPr>
          <p:cNvSpPr/>
          <p:nvPr/>
        </p:nvSpPr>
        <p:spPr>
          <a:xfrm>
            <a:off x="5613457" y="3536721"/>
            <a:ext cx="33027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Phân đoạn C</a:t>
            </a:r>
          </a:p>
          <a:p>
            <a:r>
              <a:rPr lang="en-US" sz="1400" i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Phân đoạn oxi-hóa/sulfua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91A20C-B5F3-402A-8A52-E6E0020A7685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03662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BF45AB-BB5D-4B43-B9CC-DF56B6DCBC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44" y="1556005"/>
            <a:ext cx="3456422" cy="25923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F1465F-50D9-4D16-B063-9974CEA1AB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46" y="2228850"/>
            <a:ext cx="1222873" cy="9171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575946-EA00-40BC-8931-F6C1612218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273" y="2228850"/>
            <a:ext cx="1222874" cy="9171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BA34A2-2EB5-4FA8-880A-7C44184DB758}"/>
              </a:ext>
            </a:extLst>
          </p:cNvPr>
          <p:cNvSpPr/>
          <p:nvPr/>
        </p:nvSpPr>
        <p:spPr>
          <a:xfrm>
            <a:off x="1377109" y="4088201"/>
            <a:ext cx="74937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 (g) mẫu đất + 400mL axit acetic 0,11M</a:t>
            </a:r>
          </a:p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Lắc trộn ở nhiệt độ phòng trong 16h</a:t>
            </a:r>
          </a:p>
          <a:p>
            <a:endParaRPr lang="en-US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Hỗn hợp			Phần đất	</a:t>
            </a:r>
          </a:p>
          <a:p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				Phần dung dịch		  	nhốt trong 10 ngày</a:t>
            </a:r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</a:p>
          <a:p>
            <a:endParaRPr lang="en-US" i="1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A9825A5-3E50-4BFF-819A-4D86618B5270}"/>
              </a:ext>
            </a:extLst>
          </p:cNvPr>
          <p:cNvCxnSpPr>
            <a:cxnSpLocks/>
          </p:cNvCxnSpPr>
          <p:nvPr/>
        </p:nvCxnSpPr>
        <p:spPr>
          <a:xfrm>
            <a:off x="2754155" y="5317069"/>
            <a:ext cx="667897" cy="9020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940AB4-892B-461D-B05A-E69F65E9BF6A}"/>
              </a:ext>
            </a:extLst>
          </p:cNvPr>
          <p:cNvCxnSpPr/>
          <p:nvPr/>
        </p:nvCxnSpPr>
        <p:spPr>
          <a:xfrm>
            <a:off x="5563519" y="5611672"/>
            <a:ext cx="70232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E45CAA3-EF32-4132-92BD-0BFA7FADBC5E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09404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BF45AB-BB5D-4B43-B9CC-DF56B6DCBC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6" y="2279306"/>
            <a:ext cx="1222873" cy="9171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F1465F-50D9-4D16-B063-9974CEA1AB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77" y="1592626"/>
            <a:ext cx="3537197" cy="2652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575946-EA00-40BC-8931-F6C1612218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273" y="2228850"/>
            <a:ext cx="1222874" cy="9171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E7BA9D-076D-443C-91AA-22F976FE8604}"/>
              </a:ext>
            </a:extLst>
          </p:cNvPr>
          <p:cNvSpPr/>
          <p:nvPr/>
        </p:nvSpPr>
        <p:spPr>
          <a:xfrm>
            <a:off x="1453914" y="4156061"/>
            <a:ext cx="795689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Phần đất + 400mL hydroxylammoni clorua 0.1M</a:t>
            </a:r>
          </a:p>
          <a:p>
            <a:r>
              <a:rPr lang="en-US" sz="2000">
                <a:solidFill>
                  <a:srgbClr val="03E1E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Điều chỉnh pH = 2</a:t>
            </a: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Lắc trộn ở nhiệt độ phòng trong 16h</a:t>
            </a:r>
          </a:p>
          <a:p>
            <a:endParaRPr lang="en-US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Hỗn hợp			Phần đất	</a:t>
            </a:r>
          </a:p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			Phần dung dịch		  	nhốt trong 10 ngày	</a:t>
            </a:r>
          </a:p>
          <a:p>
            <a:endParaRPr lang="en-US" i="1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5A8D43-084C-4388-B3B9-57248CE651C8}"/>
              </a:ext>
            </a:extLst>
          </p:cNvPr>
          <p:cNvCxnSpPr>
            <a:cxnSpLocks/>
          </p:cNvCxnSpPr>
          <p:nvPr/>
        </p:nvCxnSpPr>
        <p:spPr>
          <a:xfrm>
            <a:off x="2587230" y="5678307"/>
            <a:ext cx="667897" cy="9020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497EDA-199B-4B18-93E4-03AEBF320E6A}"/>
              </a:ext>
            </a:extLst>
          </p:cNvPr>
          <p:cNvCxnSpPr/>
          <p:nvPr/>
        </p:nvCxnSpPr>
        <p:spPr>
          <a:xfrm>
            <a:off x="5215110" y="5914453"/>
            <a:ext cx="70232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33ACFD0-FB9A-4616-8902-2AB99B900F90}"/>
              </a:ext>
            </a:extLst>
          </p:cNvPr>
          <p:cNvSpPr/>
          <p:nvPr/>
        </p:nvSpPr>
        <p:spPr>
          <a:xfrm>
            <a:off x="0" y="6414534"/>
            <a:ext cx="458800" cy="4434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anose="020B0606020202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3639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2882</TotalTime>
  <Words>1830</Words>
  <Application>Microsoft Office PowerPoint</Application>
  <PresentationFormat>On-screen Show (4:3)</PresentationFormat>
  <Paragraphs>328</Paragraphs>
  <Slides>33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Arial Narrow</vt:lpstr>
      <vt:lpstr>Calibri</vt:lpstr>
      <vt:lpstr>Calibri Light</vt:lpstr>
      <vt:lpstr>Cambria Math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datacenter</dc:creator>
  <cp:lastModifiedBy>datacenter</cp:lastModifiedBy>
  <cp:revision>62</cp:revision>
  <dcterms:created xsi:type="dcterms:W3CDTF">2019-07-10T14:49:51Z</dcterms:created>
  <dcterms:modified xsi:type="dcterms:W3CDTF">2019-07-21T04:51:11Z</dcterms:modified>
</cp:coreProperties>
</file>